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29" r:id="rId5"/>
    <p:sldMasterId id="2147484040" r:id="rId6"/>
    <p:sldMasterId id="2147484052" r:id="rId7"/>
  </p:sldMasterIdLst>
  <p:notesMasterIdLst>
    <p:notesMasterId r:id="rId20"/>
  </p:notesMasterIdLst>
  <p:handoutMasterIdLst>
    <p:handoutMasterId r:id="rId21"/>
  </p:handoutMasterIdLst>
  <p:sldIdLst>
    <p:sldId id="621" r:id="rId8"/>
    <p:sldId id="618" r:id="rId9"/>
    <p:sldId id="576" r:id="rId10"/>
    <p:sldId id="559" r:id="rId11"/>
    <p:sldId id="561" r:id="rId12"/>
    <p:sldId id="577" r:id="rId13"/>
    <p:sldId id="587" r:id="rId14"/>
    <p:sldId id="589" r:id="rId15"/>
    <p:sldId id="592" r:id="rId16"/>
    <p:sldId id="598" r:id="rId17"/>
    <p:sldId id="603" r:id="rId18"/>
    <p:sldId id="609" r:id="rId19"/>
  </p:sldIdLst>
  <p:sldSz cx="9144000" cy="5143500" type="screen16x9"/>
  <p:notesSz cx="6743700" cy="98933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796">
          <p15:clr>
            <a:srgbClr val="A4A3A4"/>
          </p15:clr>
        </p15:guide>
        <p15:guide id="2" orient="horz" pos="94">
          <p15:clr>
            <a:srgbClr val="A4A3A4"/>
          </p15:clr>
        </p15:guide>
        <p15:guide id="3" orient="horz" pos="1616">
          <p15:clr>
            <a:srgbClr val="A4A3A4"/>
          </p15:clr>
        </p15:guide>
        <p15:guide id="4" pos="291">
          <p15:clr>
            <a:srgbClr val="A4A3A4"/>
          </p15:clr>
        </p15:guide>
        <p15:guide id="5" pos="5482">
          <p15:clr>
            <a:srgbClr val="A4A3A4"/>
          </p15:clr>
        </p15:guide>
        <p15:guide id="6" pos="2875">
          <p15:clr>
            <a:srgbClr val="A4A3A4"/>
          </p15:clr>
        </p15:guide>
        <p15:guide id="7" pos="376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C8C"/>
    <a:srgbClr val="FFCC33"/>
    <a:srgbClr val="FF0033"/>
    <a:srgbClr val="72CDF4"/>
    <a:srgbClr val="D8CFC6"/>
    <a:srgbClr val="91F8FD"/>
    <a:srgbClr val="FFD1CD"/>
    <a:srgbClr val="F3A79F"/>
    <a:srgbClr val="E3B93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64" autoAdjust="0"/>
    <p:restoredTop sz="86887" autoAdjust="0"/>
  </p:normalViewPr>
  <p:slideViewPr>
    <p:cSldViewPr snapToGrid="0" showGuides="1">
      <p:cViewPr>
        <p:scale>
          <a:sx n="110" d="100"/>
          <a:sy n="110" d="100"/>
        </p:scale>
        <p:origin x="1027" y="-211"/>
      </p:cViewPr>
      <p:guideLst>
        <p:guide orient="horz" pos="2796"/>
        <p:guide orient="horz" pos="94"/>
        <p:guide orient="horz" pos="1616"/>
        <p:guide pos="291"/>
        <p:guide pos="5482"/>
        <p:guide pos="2875"/>
        <p:guide pos="3764"/>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noProof="1">
                <a:solidFill>
                  <a:srgbClr val="4D4D4D"/>
                </a:solidFill>
                <a:cs typeface="Arial" pitchFamily="34" charset="0"/>
              </a:defRPr>
            </a:lvl1pPr>
          </a:lstStyle>
          <a:p>
            <a:endParaRPr lang="en-US"/>
          </a:p>
        </p:txBody>
      </p:sp>
      <p:sp>
        <p:nvSpPr>
          <p:cNvPr id="80899" name="Rectangle 3"/>
          <p:cNvSpPr>
            <a:spLocks noGrp="1" noChangeArrowheads="1"/>
          </p:cNvSpPr>
          <p:nvPr>
            <p:ph type="dt" sz="quarter" idx="1"/>
          </p:nvPr>
        </p:nvSpPr>
        <p:spPr bwMode="auto">
          <a:xfrm>
            <a:off x="3821113" y="0"/>
            <a:ext cx="292258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noProof="1">
                <a:solidFill>
                  <a:srgbClr val="4D4D4D"/>
                </a:solidFill>
                <a:cs typeface="Arial" pitchFamily="34" charset="0"/>
              </a:defRPr>
            </a:lvl1pPr>
          </a:lstStyle>
          <a:p>
            <a:endParaRPr lang="en-US"/>
          </a:p>
        </p:txBody>
      </p:sp>
      <p:sp>
        <p:nvSpPr>
          <p:cNvPr id="80900" name="Rectangle 4"/>
          <p:cNvSpPr>
            <a:spLocks noGrp="1" noChangeArrowheads="1"/>
          </p:cNvSpPr>
          <p:nvPr>
            <p:ph type="ftr" sz="quarter" idx="2"/>
          </p:nvPr>
        </p:nvSpPr>
        <p:spPr bwMode="auto">
          <a:xfrm>
            <a:off x="0" y="9398000"/>
            <a:ext cx="29225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noProof="1">
                <a:solidFill>
                  <a:srgbClr val="4D4D4D"/>
                </a:solidFill>
                <a:cs typeface="Arial" pitchFamily="34" charset="0"/>
              </a:defRPr>
            </a:lvl1pPr>
          </a:lstStyle>
          <a:p>
            <a:endParaRPr lang="en-US"/>
          </a:p>
        </p:txBody>
      </p:sp>
      <p:sp>
        <p:nvSpPr>
          <p:cNvPr id="80901" name="Rectangle 5"/>
          <p:cNvSpPr>
            <a:spLocks noGrp="1" noChangeArrowheads="1"/>
          </p:cNvSpPr>
          <p:nvPr>
            <p:ph type="sldNum" sz="quarter" idx="3"/>
          </p:nvPr>
        </p:nvSpPr>
        <p:spPr bwMode="auto">
          <a:xfrm>
            <a:off x="3821113" y="9398000"/>
            <a:ext cx="292258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noProof="1">
                <a:solidFill>
                  <a:srgbClr val="4D4D4D"/>
                </a:solidFill>
                <a:cs typeface="Arial" pitchFamily="34" charset="0"/>
              </a:defRPr>
            </a:lvl1pPr>
          </a:lstStyle>
          <a:p>
            <a:fld id="{6BA76EDC-F40D-4C40-A725-B3441DE929B6}" type="slidenum">
              <a:rPr/>
              <a:pPr/>
              <a:t>‹#›</a:t>
            </a:fld>
            <a:endParaRPr lang="en-US"/>
          </a:p>
        </p:txBody>
      </p:sp>
    </p:spTree>
    <p:extLst>
      <p:ext uri="{BB962C8B-B14F-4D97-AF65-F5344CB8AC3E}">
        <p14:creationId xmlns:p14="http://schemas.microsoft.com/office/powerpoint/2010/main" val="1952354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noProof="1">
                <a:solidFill>
                  <a:srgbClr val="4D4D4D"/>
                </a:solidFill>
                <a:cs typeface="Arial" pitchFamily="34" charset="0"/>
              </a:defRPr>
            </a:lvl1pPr>
          </a:lstStyle>
          <a:p>
            <a:endParaRPr lang="en-US"/>
          </a:p>
        </p:txBody>
      </p:sp>
      <p:sp>
        <p:nvSpPr>
          <p:cNvPr id="28675" name="Rectangle 3"/>
          <p:cNvSpPr>
            <a:spLocks noGrp="1" noChangeArrowheads="1"/>
          </p:cNvSpPr>
          <p:nvPr>
            <p:ph type="dt" idx="1"/>
          </p:nvPr>
        </p:nvSpPr>
        <p:spPr bwMode="auto">
          <a:xfrm>
            <a:off x="3821113" y="0"/>
            <a:ext cx="292258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noProof="1">
                <a:solidFill>
                  <a:srgbClr val="4D4D4D"/>
                </a:solidFill>
                <a:cs typeface="Arial" pitchFamily="34" charset="0"/>
              </a:defRPr>
            </a:lvl1pPr>
          </a:lstStyle>
          <a:p>
            <a:endParaRPr lang="en-US"/>
          </a:p>
        </p:txBody>
      </p:sp>
      <p:sp>
        <p:nvSpPr>
          <p:cNvPr id="19460" name="Rectangle 4"/>
          <p:cNvSpPr>
            <a:spLocks noGrp="1" noRot="1" noChangeAspect="1" noChangeArrowheads="1" noTextEdit="1"/>
          </p:cNvSpPr>
          <p:nvPr>
            <p:ph type="sldImg" idx="2"/>
          </p:nvPr>
        </p:nvSpPr>
        <p:spPr bwMode="auto">
          <a:xfrm>
            <a:off x="74613" y="741363"/>
            <a:ext cx="6596062" cy="37115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7" name="Rectangle 5"/>
          <p:cNvSpPr>
            <a:spLocks noGrp="1" noChangeArrowheads="1"/>
          </p:cNvSpPr>
          <p:nvPr>
            <p:ph type="body" sz="quarter" idx="3"/>
          </p:nvPr>
        </p:nvSpPr>
        <p:spPr bwMode="auto">
          <a:xfrm>
            <a:off x="898525" y="4699000"/>
            <a:ext cx="4946650" cy="4452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1"/>
              <a:t>Klicka här för att ändra format på bakgrundstexten</a:t>
            </a:r>
          </a:p>
          <a:p>
            <a:pPr lvl="1"/>
            <a:r>
              <a:rPr lang="en-US" noProof="1"/>
              <a:t>Nivå två</a:t>
            </a:r>
          </a:p>
          <a:p>
            <a:pPr lvl="2"/>
            <a:r>
              <a:rPr lang="en-US" noProof="1"/>
              <a:t>Nivå tre</a:t>
            </a:r>
          </a:p>
          <a:p>
            <a:pPr lvl="3"/>
            <a:r>
              <a:rPr lang="en-US" noProof="1"/>
              <a:t>Nivå fyra</a:t>
            </a:r>
          </a:p>
          <a:p>
            <a:pPr lvl="4"/>
            <a:r>
              <a:rPr lang="en-US" noProof="1"/>
              <a:t>Nivå fem</a:t>
            </a:r>
          </a:p>
        </p:txBody>
      </p:sp>
      <p:sp>
        <p:nvSpPr>
          <p:cNvPr id="28678" name="Rectangle 6"/>
          <p:cNvSpPr>
            <a:spLocks noGrp="1" noChangeArrowheads="1"/>
          </p:cNvSpPr>
          <p:nvPr>
            <p:ph type="ftr" sz="quarter" idx="4"/>
          </p:nvPr>
        </p:nvSpPr>
        <p:spPr bwMode="auto">
          <a:xfrm>
            <a:off x="0" y="9398000"/>
            <a:ext cx="29225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noProof="1">
                <a:solidFill>
                  <a:srgbClr val="4D4D4D"/>
                </a:solidFill>
                <a:cs typeface="Arial" pitchFamily="34" charset="0"/>
              </a:defRPr>
            </a:lvl1pPr>
          </a:lstStyle>
          <a:p>
            <a:endParaRPr lang="en-US"/>
          </a:p>
        </p:txBody>
      </p:sp>
      <p:sp>
        <p:nvSpPr>
          <p:cNvPr id="28679" name="Rectangle 7"/>
          <p:cNvSpPr>
            <a:spLocks noGrp="1" noChangeArrowheads="1"/>
          </p:cNvSpPr>
          <p:nvPr>
            <p:ph type="sldNum" sz="quarter" idx="5"/>
          </p:nvPr>
        </p:nvSpPr>
        <p:spPr bwMode="auto">
          <a:xfrm>
            <a:off x="3821113" y="9398000"/>
            <a:ext cx="292258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noProof="1">
                <a:solidFill>
                  <a:srgbClr val="4D4D4D"/>
                </a:solidFill>
                <a:cs typeface="Arial" pitchFamily="34" charset="0"/>
              </a:defRPr>
            </a:lvl1pPr>
          </a:lstStyle>
          <a:p>
            <a:fld id="{C1DAD870-7421-468C-95FE-247A043BB7C5}" type="slidenum">
              <a:rPr/>
              <a:pPr/>
              <a:t>‹#›</a:t>
            </a:fld>
            <a:endParaRPr lang="en-US"/>
          </a:p>
        </p:txBody>
      </p:sp>
    </p:spTree>
    <p:extLst>
      <p:ext uri="{BB962C8B-B14F-4D97-AF65-F5344CB8AC3E}">
        <p14:creationId xmlns:p14="http://schemas.microsoft.com/office/powerpoint/2010/main" val="333373758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Axis is a manufacture of IT products.  We are 100% committed to cybersecurity in our products</a:t>
            </a:r>
          </a:p>
        </p:txBody>
      </p:sp>
      <p:sp>
        <p:nvSpPr>
          <p:cNvPr id="4" name="Slide Number Placeholder 3"/>
          <p:cNvSpPr>
            <a:spLocks noGrp="1"/>
          </p:cNvSpPr>
          <p:nvPr>
            <p:ph type="sldNum" sz="quarter" idx="10"/>
          </p:nvPr>
        </p:nvSpPr>
        <p:spPr/>
        <p:txBody>
          <a:bodyPr/>
          <a:lstStyle/>
          <a:p>
            <a:fld id="{C1DAD870-7421-468C-95FE-247A043BB7C5}" type="slidenum">
              <a:rPr lang="en-US" smtClean="0"/>
              <a:pPr/>
              <a:t>2</a:t>
            </a:fld>
            <a:endParaRPr lang="en-US"/>
          </a:p>
        </p:txBody>
      </p:sp>
    </p:spTree>
    <p:extLst>
      <p:ext uri="{BB962C8B-B14F-4D97-AF65-F5344CB8AC3E}">
        <p14:creationId xmlns:p14="http://schemas.microsoft.com/office/powerpoint/2010/main" val="4131010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100013"/>
            <a:ext cx="6403975" cy="3602037"/>
          </a:xfrm>
        </p:spPr>
      </p:sp>
      <p:sp>
        <p:nvSpPr>
          <p:cNvPr id="3" name="Notes Placeholder 2"/>
          <p:cNvSpPr>
            <a:spLocks noGrp="1"/>
          </p:cNvSpPr>
          <p:nvPr>
            <p:ph type="body" idx="1"/>
          </p:nvPr>
        </p:nvSpPr>
        <p:spPr>
          <a:xfrm>
            <a:off x="676739" y="3895564"/>
            <a:ext cx="5877796" cy="4659500"/>
          </a:xfrm>
        </p:spPr>
        <p:txBody>
          <a:bodyPr/>
          <a:lstStyle/>
          <a:p>
            <a:r>
              <a:rPr lang="en-GB" sz="2000" dirty="0"/>
              <a:t>As many of you know already, it is much </a:t>
            </a:r>
            <a:r>
              <a:rPr lang="en-GB" sz="2000" b="1" dirty="0"/>
              <a:t>easier and faster to manage devices </a:t>
            </a:r>
            <a:r>
              <a:rPr lang="en-GB" sz="2000" dirty="0"/>
              <a:t>with ADM. In the end it is a large cost saving and a key differentiator for Axis.</a:t>
            </a:r>
          </a:p>
          <a:p>
            <a:endParaRPr lang="en-GB" sz="2000" dirty="0"/>
          </a:p>
          <a:p>
            <a:r>
              <a:rPr lang="en-GB" sz="2000" dirty="0"/>
              <a:t>This example shows some typical tasks made on 200 devices, with and with out ADM. Instead of over 100 hours you will do the same task in half an hour!!</a:t>
            </a:r>
          </a:p>
          <a:p>
            <a:r>
              <a:rPr lang="en-GB" sz="2000" dirty="0"/>
              <a:t>I think this is really something to bring up in your discussions with the system integrators!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DAD870-7421-468C-95FE-247A043BB7C5}" type="slidenum">
              <a:rPr kumimoji="0" lang="sv-SE" sz="1200" b="0" i="0" u="none" strike="noStrike" kern="1200" cap="none" spc="0" normalizeH="0" baseline="0" noProof="1" smtClean="0">
                <a:ln>
                  <a:noFill/>
                </a:ln>
                <a:solidFill>
                  <a:srgbClr val="4D4D4D"/>
                </a:solidFill>
                <a:effectLst/>
                <a:uLnTx/>
                <a:uFillTx/>
                <a:latin typeface="Arial"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sv-SE" sz="1200" b="0" i="0" u="none" strike="noStrike" kern="1200" cap="none" spc="0" normalizeH="0" baseline="0" noProof="1">
              <a:ln>
                <a:noFill/>
              </a:ln>
              <a:solidFill>
                <a:srgbClr val="4D4D4D"/>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51771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Arial" charset="0"/>
                <a:ea typeface="ＭＳ Ｐゴシック" charset="0"/>
                <a:cs typeface="ＭＳ Ｐゴシック" charset="0"/>
              </a:rPr>
              <a:t>Let’s start with some</a:t>
            </a:r>
            <a:r>
              <a:rPr lang="en-US" sz="1200" kern="1200" baseline="0" dirty="0">
                <a:solidFill>
                  <a:schemeClr val="tx1"/>
                </a:solidFill>
                <a:latin typeface="Arial" charset="0"/>
                <a:ea typeface="ＭＳ Ｐゴシック" charset="0"/>
                <a:cs typeface="ＭＳ Ｐゴシック" charset="0"/>
              </a:rPr>
              <a:t> general </a:t>
            </a:r>
            <a:r>
              <a:rPr lang="en-US" sz="1200" kern="1200" dirty="0">
                <a:solidFill>
                  <a:schemeClr val="tx1"/>
                </a:solidFill>
                <a:latin typeface="Arial" charset="0"/>
                <a:ea typeface="ＭＳ Ｐゴシック" charset="0"/>
                <a:cs typeface="ＭＳ Ｐゴシック" charset="0"/>
              </a:rPr>
              <a:t>recommendations</a:t>
            </a:r>
            <a:r>
              <a:rPr lang="en-US" sz="1200" kern="1200" baseline="0" dirty="0">
                <a:solidFill>
                  <a:schemeClr val="tx1"/>
                </a:solidFill>
                <a:latin typeface="Arial" charset="0"/>
                <a:ea typeface="ＭＳ Ｐゴシック" charset="0"/>
                <a:cs typeface="ＭＳ Ｐゴシック" charset="0"/>
              </a:rPr>
              <a:t> that everyone should follow</a:t>
            </a:r>
            <a:r>
              <a:rPr lang="en-US" sz="1200" kern="1200" dirty="0">
                <a:solidFill>
                  <a:schemeClr val="tx1"/>
                </a:solidFill>
                <a:latin typeface="Arial" charset="0"/>
                <a:ea typeface="ＭＳ Ｐゴシック" charset="0"/>
                <a:cs typeface="ＭＳ Ｐゴシック" charset="0"/>
              </a:rPr>
              <a:t>.  You’ve probably heard these before.</a:t>
            </a:r>
            <a:r>
              <a:rPr lang="en-US" sz="1200" kern="1200" baseline="0" dirty="0">
                <a:solidFill>
                  <a:schemeClr val="tx1"/>
                </a:solidFill>
                <a:latin typeface="Arial" charset="0"/>
                <a:ea typeface="ＭＳ Ｐゴシック" charset="0"/>
                <a:cs typeface="ＭＳ Ｐゴシック" charset="0"/>
              </a:rPr>
              <a:t>  They’re very simple, but a lot of us still have problems with them.</a:t>
            </a:r>
            <a:endParaRPr lang="en-US" sz="1200" kern="1200" dirty="0">
              <a:solidFill>
                <a:schemeClr val="tx1"/>
              </a:solidFill>
              <a:latin typeface="Arial"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latin typeface="Arial"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Arial" charset="0"/>
                <a:ea typeface="ＭＳ Ｐゴシック" charset="0"/>
                <a:cs typeface="ＭＳ Ｐゴシック" charset="0"/>
              </a:rPr>
              <a:t>Research</a:t>
            </a:r>
            <a:r>
              <a:rPr lang="en-US" sz="1200" kern="1200" baseline="0" dirty="0">
                <a:solidFill>
                  <a:schemeClr val="tx1"/>
                </a:solidFill>
                <a:latin typeface="Arial" charset="0"/>
                <a:ea typeface="ＭＳ Ｐゴシック" charset="0"/>
                <a:cs typeface="ＭＳ Ｐゴシック" charset="0"/>
              </a:rPr>
              <a:t> shows that more than 95% of all successful breaches result from “a window of opportunity”.</a:t>
            </a:r>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kern="1200" baseline="0" dirty="0">
                <a:solidFill>
                  <a:schemeClr val="tx1"/>
                </a:solidFill>
                <a:latin typeface="Arial" charset="0"/>
                <a:ea typeface="ＭＳ Ｐゴシック" charset="0"/>
                <a:cs typeface="ＭＳ Ｐゴシック" charset="0"/>
              </a:rPr>
              <a:t>Poor policies and processes provide these opportunities.</a:t>
            </a:r>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kern="1200" baseline="0" dirty="0">
                <a:solidFill>
                  <a:schemeClr val="tx1"/>
                </a:solidFill>
                <a:latin typeface="Arial" charset="0"/>
                <a:ea typeface="ＭＳ Ｐゴシック" charset="0"/>
                <a:cs typeface="ＭＳ Ｐゴシック" charset="0"/>
              </a:rPr>
              <a:t>  </a:t>
            </a:r>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kern="1200" baseline="0" dirty="0">
                <a:solidFill>
                  <a:schemeClr val="tx1"/>
                </a:solidFill>
                <a:latin typeface="Arial" charset="0"/>
                <a:ea typeface="ＭＳ Ｐゴシック" charset="0"/>
                <a:cs typeface="ＭＳ Ｐゴシック" charset="0"/>
              </a:rPr>
              <a:t>When you don’t lock your car or you hide your house key under the doormat, you create a window of opportunity that someone may want to use to break and enter.  These are opportunistic attackers.</a:t>
            </a: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200" kern="1200" baseline="0" dirty="0">
              <a:solidFill>
                <a:schemeClr val="tx1"/>
              </a:solidFill>
              <a:latin typeface="Arial"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i="1" kern="1200" baseline="0" dirty="0">
                <a:solidFill>
                  <a:schemeClr val="tx1"/>
                </a:solidFill>
                <a:latin typeface="Arial" charset="0"/>
                <a:ea typeface="ＭＳ Ｐゴシック" charset="0"/>
                <a:cs typeface="ＭＳ Ｐゴシック" charset="0"/>
              </a:rPr>
              <a:t>Audience participation:  What are some common recommendations?</a:t>
            </a: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200" i="0" kern="1200" baseline="0" dirty="0">
              <a:solidFill>
                <a:schemeClr val="tx1"/>
              </a:solidFill>
              <a:latin typeface="Arial"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i="0" kern="1200" baseline="0" dirty="0">
                <a:solidFill>
                  <a:schemeClr val="tx1"/>
                </a:solidFill>
                <a:latin typeface="Arial" charset="0"/>
                <a:ea typeface="ＭＳ Ｐゴシック" charset="0"/>
                <a:cs typeface="ＭＳ Ｐゴシック" charset="0"/>
              </a:rPr>
              <a:t>Good!</a:t>
            </a: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200" i="0" kern="1200" baseline="0" dirty="0">
              <a:solidFill>
                <a:schemeClr val="tx1"/>
              </a:solidFill>
              <a:latin typeface="Arial"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i="0" kern="1200" baseline="0" dirty="0">
                <a:solidFill>
                  <a:schemeClr val="tx1"/>
                </a:solidFill>
                <a:latin typeface="Arial" charset="0"/>
                <a:ea typeface="ＭＳ Ｐゴシック" charset="0"/>
                <a:cs typeface="ＭＳ Ｐゴシック" charset="0"/>
              </a:rPr>
              <a:t>I will go through three of them.</a:t>
            </a: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latin typeface="Arial" charset="0"/>
              <a:ea typeface="ＭＳ Ｐゴシック" charset="0"/>
              <a:cs typeface="ＭＳ Ｐゴシック" charset="0"/>
            </a:endParaRPr>
          </a:p>
          <a:p>
            <a:r>
              <a:rPr lang="en-US" sz="1200" b="1" u="sng" kern="1200" dirty="0">
                <a:solidFill>
                  <a:schemeClr val="tx1"/>
                </a:solidFill>
                <a:latin typeface="Arial" charset="0"/>
                <a:ea typeface="ＭＳ Ｐゴシック" charset="0"/>
                <a:cs typeface="ＭＳ Ｐゴシック" charset="0"/>
              </a:rPr>
              <a:t>Bullet 1: Account policy</a:t>
            </a:r>
          </a:p>
          <a:p>
            <a:r>
              <a:rPr lang="en-US" sz="1200" b="0" kern="1200" dirty="0">
                <a:solidFill>
                  <a:schemeClr val="tx1"/>
                </a:solidFill>
                <a:latin typeface="Arial" charset="0"/>
                <a:ea typeface="ＭＳ Ｐゴシック" charset="0"/>
                <a:cs typeface="ＭＳ Ｐゴシック" charset="0"/>
              </a:rPr>
              <a:t>Who is allowed</a:t>
            </a:r>
            <a:r>
              <a:rPr lang="en-US" sz="1200" b="0" kern="1200" baseline="0" dirty="0">
                <a:solidFill>
                  <a:schemeClr val="tx1"/>
                </a:solidFill>
                <a:latin typeface="Arial" charset="0"/>
                <a:ea typeface="ＭＳ Ｐゴシック" charset="0"/>
                <a:cs typeface="ＭＳ Ｐゴシック" charset="0"/>
              </a:rPr>
              <a:t> to access the system and what privileges should they have?</a:t>
            </a:r>
          </a:p>
          <a:p>
            <a:r>
              <a:rPr lang="en-US" sz="1200" b="0" kern="1200" baseline="0" dirty="0">
                <a:solidFill>
                  <a:schemeClr val="tx1"/>
                </a:solidFill>
                <a:latin typeface="Arial" charset="0"/>
                <a:ea typeface="ＭＳ Ｐゴシック" charset="0"/>
                <a:cs typeface="ＭＳ Ｐゴシック" charset="0"/>
              </a:rPr>
              <a:t>Never give more privileges than a user needs.  A user should never have administrator privileges.</a:t>
            </a:r>
          </a:p>
          <a:p>
            <a:endParaRPr lang="en-US" sz="1200" b="0" kern="1200" baseline="0" dirty="0">
              <a:solidFill>
                <a:schemeClr val="tx1"/>
              </a:solidFill>
              <a:latin typeface="Arial" charset="0"/>
              <a:ea typeface="ＭＳ Ｐゴシック" charset="0"/>
              <a:cs typeface="ＭＳ Ｐゴシック" charset="0"/>
            </a:endParaRPr>
          </a:p>
          <a:p>
            <a:r>
              <a:rPr lang="en-US" sz="1200" b="0" u="sng" kern="1200" baseline="0" dirty="0">
                <a:solidFill>
                  <a:schemeClr val="tx1"/>
                </a:solidFill>
                <a:latin typeface="Arial" charset="0"/>
                <a:ea typeface="ＭＳ Ｐゴシック" charset="0"/>
                <a:cs typeface="ＭＳ Ｐゴシック" charset="0"/>
              </a:rPr>
              <a:t>Two reasons for this :</a:t>
            </a:r>
          </a:p>
          <a:p>
            <a:pPr marL="228600" indent="-228600">
              <a:buAutoNum type="arabicPeriod"/>
            </a:pPr>
            <a:r>
              <a:rPr lang="en-US" sz="1200" b="0" kern="1200" baseline="0" dirty="0">
                <a:solidFill>
                  <a:schemeClr val="tx1"/>
                </a:solidFill>
                <a:latin typeface="Arial" charset="0"/>
                <a:ea typeface="ＭＳ Ｐゴシック" charset="0"/>
                <a:cs typeface="ＭＳ Ｐゴシック" charset="0"/>
              </a:rPr>
              <a:t>Reduce the risk of deliberate or unintentional misuse.</a:t>
            </a:r>
          </a:p>
          <a:p>
            <a:pPr marL="228600" indent="-228600">
              <a:buAutoNum type="arabicPeriod"/>
            </a:pPr>
            <a:r>
              <a:rPr lang="en-US" sz="1200" b="0" kern="1200" baseline="0" dirty="0">
                <a:solidFill>
                  <a:schemeClr val="tx1"/>
                </a:solidFill>
                <a:latin typeface="Arial" charset="0"/>
                <a:ea typeface="ＭＳ Ｐゴシック" charset="0"/>
                <a:cs typeface="ＭＳ Ｐゴシック" charset="0"/>
              </a:rPr>
              <a:t>If the password is compromised, you are able to reduce the amount of damage an attacker can do.  </a:t>
            </a:r>
          </a:p>
          <a:p>
            <a:endParaRPr lang="en-US" sz="1200" b="0" kern="1200" baseline="0" dirty="0">
              <a:solidFill>
                <a:schemeClr val="tx1"/>
              </a:solidFill>
              <a:latin typeface="Arial" charset="0"/>
              <a:ea typeface="ＭＳ Ｐゴシック" charset="0"/>
              <a:cs typeface="ＭＳ Ｐゴシック" charset="0"/>
            </a:endParaRPr>
          </a:p>
          <a:p>
            <a:r>
              <a:rPr lang="en-US" sz="1200" b="1" u="sng" kern="1200" dirty="0">
                <a:solidFill>
                  <a:schemeClr val="tx1"/>
                </a:solidFill>
                <a:latin typeface="Arial" charset="0"/>
                <a:ea typeface="ＭＳ Ｐゴシック" charset="0"/>
                <a:cs typeface="ＭＳ Ｐゴシック" charset="0"/>
              </a:rPr>
              <a:t>Bullet 2: Password policy</a:t>
            </a:r>
          </a:p>
          <a:p>
            <a:r>
              <a:rPr lang="en-US" sz="1200" b="0" kern="1200" dirty="0">
                <a:solidFill>
                  <a:schemeClr val="tx1"/>
                </a:solidFill>
                <a:latin typeface="Arial" charset="0"/>
                <a:ea typeface="ＭＳ Ｐゴシック" charset="0"/>
                <a:cs typeface="ＭＳ Ｐゴシック" charset="0"/>
              </a:rPr>
              <a:t>Password policies are not only about password strength.  It is also about how</a:t>
            </a:r>
            <a:r>
              <a:rPr lang="en-US" sz="1200" b="0" kern="1200" baseline="0" dirty="0">
                <a:solidFill>
                  <a:schemeClr val="tx1"/>
                </a:solidFill>
                <a:latin typeface="Arial" charset="0"/>
                <a:ea typeface="ＭＳ Ｐゴシック" charset="0"/>
                <a:cs typeface="ＭＳ Ｐゴシック" charset="0"/>
              </a:rPr>
              <a:t> passwords are managed over time to reduce the risk of compromised passwords.</a:t>
            </a:r>
          </a:p>
          <a:p>
            <a:endParaRPr lang="en-US" sz="1200" b="1" kern="1200" dirty="0">
              <a:solidFill>
                <a:schemeClr val="tx1"/>
              </a:solidFill>
              <a:latin typeface="Arial" charset="0"/>
              <a:ea typeface="ＭＳ Ｐゴシック" charset="0"/>
              <a:cs typeface="ＭＳ Ｐゴシック" charset="0"/>
            </a:endParaRPr>
          </a:p>
          <a:p>
            <a:r>
              <a:rPr lang="en-US" sz="1200" b="1" u="sng" kern="1200" dirty="0">
                <a:solidFill>
                  <a:schemeClr val="tx1"/>
                </a:solidFill>
                <a:latin typeface="Arial" charset="0"/>
                <a:ea typeface="ＭＳ Ｐゴシック" charset="0"/>
                <a:cs typeface="ＭＳ Ｐゴシック" charset="0"/>
              </a:rPr>
              <a:t>Bullet 3:  Keeping your system up to date </a:t>
            </a:r>
          </a:p>
          <a:p>
            <a:r>
              <a:rPr lang="en-US" sz="1200" b="0" u="none" kern="1200" dirty="0">
                <a:solidFill>
                  <a:schemeClr val="tx1"/>
                </a:solidFill>
                <a:latin typeface="Arial" charset="0"/>
                <a:ea typeface="ＭＳ Ｐゴシック" charset="0"/>
                <a:cs typeface="ＭＳ Ｐゴシック" charset="0"/>
              </a:rPr>
              <a:t>A new critical vulnerability may be discovered tomorrow.  When this vulnerability is known and the service is exposed,</a:t>
            </a:r>
            <a:r>
              <a:rPr lang="en-US" sz="1200" b="0" u="none" kern="1200" baseline="0" dirty="0">
                <a:solidFill>
                  <a:schemeClr val="tx1"/>
                </a:solidFill>
                <a:latin typeface="Arial" charset="0"/>
                <a:ea typeface="ＭＳ Ｐゴシック" charset="0"/>
                <a:cs typeface="ＭＳ Ｐゴシック" charset="0"/>
              </a:rPr>
              <a:t> </a:t>
            </a:r>
            <a:r>
              <a:rPr lang="en-US" sz="1200" b="0" u="none" kern="1200" dirty="0">
                <a:solidFill>
                  <a:schemeClr val="tx1"/>
                </a:solidFill>
                <a:latin typeface="Arial" charset="0"/>
                <a:ea typeface="ＭＳ Ｐゴシック" charset="0"/>
                <a:cs typeface="ＭＳ Ｐゴシック" charset="0"/>
              </a:rPr>
              <a:t>someone will eventually try to</a:t>
            </a:r>
            <a:r>
              <a:rPr lang="en-US" sz="1200" b="0" u="none" kern="1200" baseline="0" dirty="0">
                <a:solidFill>
                  <a:schemeClr val="tx1"/>
                </a:solidFill>
                <a:latin typeface="Arial" charset="0"/>
                <a:ea typeface="ＭＳ Ｐゴシック" charset="0"/>
                <a:cs typeface="ＭＳ Ｐゴシック" charset="0"/>
              </a:rPr>
              <a:t> exploit it. </a:t>
            </a:r>
          </a:p>
          <a:p>
            <a:endParaRPr lang="en-US" sz="1200" b="0" u="none" kern="1200" baseline="0" dirty="0">
              <a:solidFill>
                <a:schemeClr val="tx1"/>
              </a:solidFill>
              <a:latin typeface="Arial" charset="0"/>
              <a:ea typeface="ＭＳ Ｐゴシック" charset="0"/>
              <a:cs typeface="ＭＳ Ｐゴシック" charset="0"/>
            </a:endParaRPr>
          </a:p>
          <a:p>
            <a:r>
              <a:rPr lang="en-US" sz="1200" b="0" u="none" kern="1200" baseline="0" dirty="0">
                <a:solidFill>
                  <a:schemeClr val="tx1"/>
                </a:solidFill>
                <a:latin typeface="Arial" charset="0"/>
                <a:ea typeface="ＭＳ Ｐゴシック" charset="0"/>
                <a:cs typeface="ＭＳ Ｐゴシック" charset="0"/>
              </a:rPr>
              <a:t>Following these recommendations will mitigate the risks of opportunistic attacks. </a:t>
            </a:r>
          </a:p>
          <a:p>
            <a:endParaRPr lang="en-US" sz="1200" b="0" u="none" kern="1200" baseline="0" dirty="0">
              <a:solidFill>
                <a:schemeClr val="tx1"/>
              </a:solidFill>
              <a:latin typeface="Arial" charset="0"/>
              <a:ea typeface="ＭＳ Ｐゴシック" charset="0"/>
              <a:cs typeface="ＭＳ Ｐゴシック" charset="0"/>
            </a:endParaRPr>
          </a:p>
          <a:p>
            <a:endParaRPr lang="en-US" sz="1200" b="0" u="non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E74CC44-1ADD-0345-85FD-CDF038530832}" type="slidenum">
              <a:rPr lang="en-US" smtClean="0"/>
              <a:t>3</a:t>
            </a:fld>
            <a:endParaRPr lang="en-US"/>
          </a:p>
        </p:txBody>
      </p:sp>
    </p:spTree>
    <p:extLst>
      <p:ext uri="{BB962C8B-B14F-4D97-AF65-F5344CB8AC3E}">
        <p14:creationId xmlns:p14="http://schemas.microsoft.com/office/powerpoint/2010/main" val="112699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noProof="0" dirty="0">
                <a:solidFill>
                  <a:schemeClr val="tx1"/>
                </a:solidFill>
              </a:rPr>
              <a:t>Bullet 1: General recommendations</a:t>
            </a:r>
          </a:p>
          <a:p>
            <a:r>
              <a:rPr lang="en-US" noProof="0" dirty="0">
                <a:solidFill>
                  <a:schemeClr val="tx1"/>
                </a:solidFill>
              </a:rPr>
              <a:t>Once again, follow general</a:t>
            </a:r>
            <a:r>
              <a:rPr lang="en-US" baseline="0" noProof="0" dirty="0">
                <a:solidFill>
                  <a:schemeClr val="tx1"/>
                </a:solidFill>
              </a:rPr>
              <a:t> recommendations: password, accounts and keeping the system updated.</a:t>
            </a:r>
            <a:endParaRPr lang="en-US" noProof="0" dirty="0">
              <a:solidFill>
                <a:schemeClr val="tx1"/>
              </a:solidFill>
            </a:endParaRPr>
          </a:p>
          <a:p>
            <a:endParaRPr lang="en-US" baseline="0" noProof="0" dirty="0">
              <a:solidFill>
                <a:schemeClr val="tx1"/>
              </a:solidFill>
            </a:endParaRPr>
          </a:p>
          <a:p>
            <a:r>
              <a:rPr lang="en-US" b="1" u="sng" baseline="0" noProof="0" dirty="0">
                <a:solidFill>
                  <a:schemeClr val="tx1"/>
                </a:solidFill>
              </a:rPr>
              <a:t>Bullet 2: Passphrase</a:t>
            </a:r>
          </a:p>
          <a:p>
            <a:r>
              <a:rPr lang="en-US" baseline="0" noProof="0" dirty="0">
                <a:solidFill>
                  <a:schemeClr val="tx1"/>
                </a:solidFill>
              </a:rPr>
              <a:t>When people log into a system they struggle with strong obscure passwords.  An obscure – strong – password will always end up written on a piece of paper. So our recommendation is to use a long passphrase that’s easy to remember but hard to guess. Axis cameras allow spaces in passwords.</a:t>
            </a:r>
          </a:p>
          <a:p>
            <a:endParaRPr lang="en-US" baseline="0" noProof="0" dirty="0">
              <a:solidFill>
                <a:schemeClr val="tx1"/>
              </a:solidFill>
            </a:endParaRPr>
          </a:p>
          <a:p>
            <a:r>
              <a:rPr lang="en-US" baseline="0" noProof="0" dirty="0">
                <a:solidFill>
                  <a:schemeClr val="tx1"/>
                </a:solidFill>
              </a:rPr>
              <a:t>Example:  “my cat’s name is </a:t>
            </a:r>
            <a:r>
              <a:rPr lang="en-US" baseline="0" noProof="0" dirty="0" err="1">
                <a:solidFill>
                  <a:schemeClr val="tx1"/>
                </a:solidFill>
              </a:rPr>
              <a:t>lucy</a:t>
            </a:r>
            <a:r>
              <a:rPr lang="en-US" baseline="0" noProof="0" dirty="0">
                <a:solidFill>
                  <a:schemeClr val="tx1"/>
                </a:solidFill>
              </a:rPr>
              <a:t> and </a:t>
            </a:r>
            <a:r>
              <a:rPr lang="en-US" baseline="0" noProof="0" dirty="0" err="1">
                <a:solidFill>
                  <a:schemeClr val="tx1"/>
                </a:solidFill>
              </a:rPr>
              <a:t>i</a:t>
            </a:r>
            <a:r>
              <a:rPr lang="en-US" baseline="0" noProof="0" dirty="0">
                <a:solidFill>
                  <a:schemeClr val="tx1"/>
                </a:solidFill>
              </a:rPr>
              <a:t> love her so”. A 38 character long password – You can’t crack that!</a:t>
            </a:r>
          </a:p>
          <a:p>
            <a:r>
              <a:rPr lang="en-US" baseline="0" noProof="0" dirty="0">
                <a:solidFill>
                  <a:schemeClr val="tx1"/>
                </a:solidFill>
              </a:rPr>
              <a:t>Even written down it doesn’t look like a password.</a:t>
            </a:r>
          </a:p>
          <a:p>
            <a:endParaRPr lang="en-US" baseline="0" noProof="0" dirty="0">
              <a:solidFill>
                <a:schemeClr val="tx1"/>
              </a:solidFill>
            </a:endParaRPr>
          </a:p>
          <a:p>
            <a:r>
              <a:rPr lang="en-US" b="1" u="sng" baseline="0" noProof="0" dirty="0">
                <a:solidFill>
                  <a:schemeClr val="tx1"/>
                </a:solidFill>
              </a:rPr>
              <a:t>Bullet 3: Internet exposure</a:t>
            </a:r>
          </a:p>
          <a:p>
            <a:r>
              <a:rPr lang="en-US" sz="1200" b="0" i="0" u="none" strike="noStrike" kern="1200" baseline="0" noProof="0" dirty="0">
                <a:solidFill>
                  <a:schemeClr val="tx1"/>
                </a:solidFill>
                <a:latin typeface="+mn-lt"/>
                <a:ea typeface="+mn-ea"/>
                <a:cs typeface="+mn-cs"/>
              </a:rPr>
              <a:t>This is the most common mistake that small organizations make.  Small organizations usually want to be able to monitor video from anywhere.  </a:t>
            </a:r>
          </a:p>
          <a:p>
            <a:endParaRPr lang="en-US" sz="1200" b="0" i="0" u="none" strike="noStrike" kern="1200" baseline="0" noProof="0" dirty="0">
              <a:solidFill>
                <a:schemeClr val="tx1"/>
              </a:solidFill>
              <a:latin typeface="+mn-lt"/>
              <a:ea typeface="+mn-ea"/>
              <a:cs typeface="+mn-cs"/>
            </a:endParaRPr>
          </a:p>
          <a:p>
            <a:r>
              <a:rPr lang="en-US" sz="1200" b="0" i="0" u="none" strike="noStrike" kern="1200" baseline="0" noProof="0" dirty="0">
                <a:solidFill>
                  <a:schemeClr val="tx1"/>
                </a:solidFill>
                <a:latin typeface="+mn-lt"/>
                <a:ea typeface="+mn-ea"/>
                <a:cs typeface="+mn-cs"/>
              </a:rPr>
              <a:t>There are a number of reasons why exposing a camera as a public web server is a bad idea.  (</a:t>
            </a:r>
            <a:r>
              <a:rPr lang="en-US" sz="1200" b="0" i="0" u="none" strike="noStrike" kern="1200" baseline="0" noProof="0" dirty="0" err="1">
                <a:solidFill>
                  <a:schemeClr val="tx1"/>
                </a:solidFill>
                <a:latin typeface="+mn-lt"/>
                <a:ea typeface="+mn-ea"/>
                <a:cs typeface="+mn-cs"/>
              </a:rPr>
              <a:t>Mirai</a:t>
            </a:r>
            <a:r>
              <a:rPr lang="en-US" sz="1200" b="0" i="0" u="none" strike="noStrike" kern="1200" baseline="0" noProof="0" dirty="0">
                <a:solidFill>
                  <a:schemeClr val="tx1"/>
                </a:solidFill>
                <a:latin typeface="+mn-lt"/>
                <a:ea typeface="+mn-ea"/>
                <a:cs typeface="+mn-cs"/>
              </a:rPr>
              <a:t> botnet is one of them.)   </a:t>
            </a:r>
          </a:p>
          <a:p>
            <a:endParaRPr lang="en-US" sz="1200" b="0" i="0" u="none" strike="noStrike" kern="1200" baseline="0" noProof="0" dirty="0">
              <a:solidFill>
                <a:schemeClr val="tx1"/>
              </a:solidFill>
              <a:latin typeface="+mn-lt"/>
              <a:ea typeface="+mn-ea"/>
              <a:cs typeface="+mn-cs"/>
            </a:endParaRPr>
          </a:p>
          <a:p>
            <a:r>
              <a:rPr lang="en-US" sz="1200" b="1" i="0" u="none" strike="noStrike" kern="1200" baseline="0" noProof="0" dirty="0">
                <a:solidFill>
                  <a:schemeClr val="tx1"/>
                </a:solidFill>
                <a:latin typeface="+mn-lt"/>
                <a:ea typeface="+mn-ea"/>
                <a:cs typeface="+mn-cs"/>
              </a:rPr>
              <a:t>For remote video access</a:t>
            </a:r>
            <a:r>
              <a:rPr lang="en-US" sz="1200" b="0" i="0" u="none" strike="noStrike" kern="1200" baseline="0" noProof="0" dirty="0">
                <a:solidFill>
                  <a:schemeClr val="tx1"/>
                </a:solidFill>
                <a:latin typeface="+mn-lt"/>
                <a:ea typeface="+mn-ea"/>
                <a:cs typeface="+mn-cs"/>
              </a:rPr>
              <a:t>, we recommend using </a:t>
            </a:r>
            <a:r>
              <a:rPr lang="en-US" sz="1200" b="1" i="0" u="none" strike="noStrike" kern="1200" baseline="0" noProof="0" dirty="0">
                <a:solidFill>
                  <a:schemeClr val="tx1"/>
                </a:solidFill>
                <a:latin typeface="+mn-lt"/>
                <a:ea typeface="+mn-ea"/>
                <a:cs typeface="+mn-cs"/>
              </a:rPr>
              <a:t>AXIS Companion</a:t>
            </a:r>
            <a:r>
              <a:rPr lang="en-US" sz="1200" b="0" i="0" u="none" strike="noStrike" kern="1200" baseline="0" noProof="0" dirty="0">
                <a:solidFill>
                  <a:schemeClr val="tx1"/>
                </a:solidFill>
                <a:latin typeface="+mn-lt"/>
                <a:ea typeface="+mn-ea"/>
                <a:cs typeface="+mn-cs"/>
              </a:rPr>
              <a:t>.  This Windows/iOS/Android client will give you remote video without exposing the camera. The video will also be encrypted.</a:t>
            </a:r>
          </a:p>
          <a:p>
            <a:endParaRPr lang="en-US" sz="1200" b="0" i="0" u="none" strike="noStrike" kern="1200" baseline="0" noProof="0" dirty="0">
              <a:solidFill>
                <a:schemeClr val="tx1"/>
              </a:solidFill>
              <a:latin typeface="+mn-lt"/>
              <a:ea typeface="+mn-ea"/>
              <a:cs typeface="+mn-cs"/>
            </a:endParaRPr>
          </a:p>
          <a:p>
            <a:r>
              <a:rPr lang="en-US" sz="1200" b="0" i="1" u="none" strike="noStrike" kern="1200" baseline="0" noProof="0" dirty="0">
                <a:solidFill>
                  <a:schemeClr val="tx1"/>
                </a:solidFill>
                <a:latin typeface="+mn-lt"/>
                <a:ea typeface="+mn-ea"/>
                <a:cs typeface="+mn-cs"/>
              </a:rPr>
              <a:t>You can read more about this solution at axis.com</a:t>
            </a:r>
          </a:p>
          <a:p>
            <a:endParaRPr lang="en-US" sz="1200" b="0" i="0" u="none" strike="noStrike" kern="1200" baseline="0" noProof="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E74CC44-1ADD-0345-85FD-CDF038530832}" type="slidenum">
              <a:rPr lang="en-US" smtClean="0"/>
              <a:t>4</a:t>
            </a:fld>
            <a:endParaRPr lang="en-US"/>
          </a:p>
        </p:txBody>
      </p:sp>
    </p:spTree>
    <p:extLst>
      <p:ext uri="{BB962C8B-B14F-4D97-AF65-F5344CB8AC3E}">
        <p14:creationId xmlns:p14="http://schemas.microsoft.com/office/powerpoint/2010/main" val="407855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latin typeface="+mn-lt"/>
              </a:rPr>
              <a:t>Bullet 1: Define a Policy</a:t>
            </a:r>
          </a:p>
          <a:p>
            <a:r>
              <a:rPr lang="en-US" sz="1200" dirty="0">
                <a:latin typeface="+mn-lt"/>
              </a:rPr>
              <a:t>A policy is always recommended</a:t>
            </a:r>
            <a:r>
              <a:rPr lang="en-US" sz="1200" baseline="0" dirty="0">
                <a:latin typeface="+mn-lt"/>
              </a:rPr>
              <a:t> that would include: </a:t>
            </a:r>
            <a:endParaRPr lang="en-US" sz="1200" dirty="0">
              <a:latin typeface="+mn-lt"/>
            </a:endParaRPr>
          </a:p>
          <a:p>
            <a:pPr marL="171450" indent="-171450">
              <a:buFontTx/>
              <a:buChar char="-"/>
            </a:pPr>
            <a:r>
              <a:rPr lang="en-US" sz="1200" dirty="0">
                <a:latin typeface="+mn-lt"/>
              </a:rPr>
              <a:t>Who is allowed to access live or recorded video?</a:t>
            </a:r>
          </a:p>
          <a:p>
            <a:pPr marL="171450" indent="-171450">
              <a:buFontTx/>
              <a:buChar char="-"/>
            </a:pPr>
            <a:r>
              <a:rPr lang="en-US" sz="1200" dirty="0">
                <a:latin typeface="+mn-lt"/>
              </a:rPr>
              <a:t>Who</a:t>
            </a:r>
            <a:r>
              <a:rPr lang="en-US" sz="1200" baseline="0" dirty="0">
                <a:latin typeface="+mn-lt"/>
              </a:rPr>
              <a:t> is allowed to manage users?</a:t>
            </a:r>
          </a:p>
          <a:p>
            <a:pPr marL="171450" indent="-171450">
              <a:buFontTx/>
              <a:buChar char="-"/>
            </a:pPr>
            <a:r>
              <a:rPr lang="en-US" sz="1200" baseline="0" dirty="0">
                <a:latin typeface="+mn-lt"/>
              </a:rPr>
              <a:t>Who is allowed to configure and optimize the video system?</a:t>
            </a:r>
          </a:p>
          <a:p>
            <a:pPr marL="171450" indent="-171450">
              <a:buFontTx/>
              <a:buChar char="-"/>
            </a:pPr>
            <a:r>
              <a:rPr lang="en-US" sz="1200" dirty="0">
                <a:latin typeface="+mn-lt"/>
              </a:rPr>
              <a:t>Who maintains the servers and devices?</a:t>
            </a:r>
          </a:p>
          <a:p>
            <a:pPr marL="171450" indent="-171450">
              <a:buFontTx/>
              <a:buChar char="-"/>
            </a:pPr>
            <a:endParaRPr lang="en-US" sz="1200" dirty="0">
              <a:latin typeface="+mn-lt"/>
            </a:endParaRPr>
          </a:p>
          <a:p>
            <a:pPr marL="0" indent="0">
              <a:buFontTx/>
              <a:buNone/>
            </a:pPr>
            <a:r>
              <a:rPr lang="en-US" sz="1200" b="1" u="sng" dirty="0">
                <a:latin typeface="+mn-lt"/>
              </a:rPr>
              <a:t>Bullet 2: Risk assessment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mn-lt"/>
              </a:rPr>
              <a:t>Put some thoughts into</a:t>
            </a:r>
            <a:r>
              <a:rPr lang="en-US" sz="1200" baseline="0" dirty="0">
                <a:latin typeface="+mn-lt"/>
              </a:rPr>
              <a:t> threats and impact on video system. </a:t>
            </a:r>
            <a:r>
              <a:rPr lang="en-US" sz="1200" kern="1200" baseline="0" dirty="0">
                <a:solidFill>
                  <a:schemeClr val="tx1"/>
                </a:solidFill>
                <a:latin typeface="Arial" charset="0"/>
                <a:ea typeface="ＭＳ Ｐゴシック" charset="0"/>
                <a:cs typeface="ＭＳ Ｐゴシック" charset="0"/>
              </a:rPr>
              <a:t>Ask questions like:</a:t>
            </a:r>
            <a:endParaRPr lang="en-US" sz="1200" baseline="0" dirty="0">
              <a:latin typeface="+mn-lt"/>
            </a:endParaRPr>
          </a:p>
          <a:p>
            <a:pPr marL="171450" indent="-171450">
              <a:buFontTx/>
              <a:buChar char="-"/>
            </a:pPr>
            <a:r>
              <a:rPr lang="en-US" sz="1200" baseline="0" dirty="0">
                <a:latin typeface="+mn-lt"/>
              </a:rPr>
              <a:t>Who may want to attack the system and why?</a:t>
            </a:r>
          </a:p>
          <a:p>
            <a:pPr marL="171450" indent="-171450">
              <a:buFontTx/>
              <a:buChar char="-"/>
            </a:pPr>
            <a:r>
              <a:rPr lang="en-US" sz="1200" baseline="0" dirty="0">
                <a:latin typeface="+mn-lt"/>
              </a:rPr>
              <a:t>How critical is video?</a:t>
            </a:r>
          </a:p>
          <a:p>
            <a:pPr marL="171450" indent="-171450">
              <a:buFontTx/>
              <a:buChar char="-"/>
            </a:pPr>
            <a:r>
              <a:rPr lang="en-US" sz="1200" baseline="0" dirty="0">
                <a:latin typeface="+mn-lt"/>
              </a:rPr>
              <a:t>How is live and recorded video classified ( restricted, private or public)?</a:t>
            </a:r>
          </a:p>
          <a:p>
            <a:pPr marL="171450" indent="-171450">
              <a:buFontTx/>
              <a:buChar char="-"/>
            </a:pPr>
            <a:r>
              <a:rPr lang="en-US" sz="1200" baseline="0" dirty="0">
                <a:latin typeface="+mn-lt"/>
              </a:rPr>
              <a:t>What if the video system goes down?</a:t>
            </a:r>
          </a:p>
          <a:p>
            <a:endParaRPr lang="en-US" sz="1200" baseline="0" dirty="0">
              <a:latin typeface="+mn-lt"/>
            </a:endParaRPr>
          </a:p>
          <a:p>
            <a:r>
              <a:rPr lang="en-US" sz="1200" b="1" u="sng" baseline="0" dirty="0">
                <a:latin typeface="+mn-lt"/>
              </a:rPr>
              <a:t>Bullet 3: Isolate network</a:t>
            </a:r>
          </a:p>
          <a:p>
            <a:r>
              <a:rPr lang="en-US" sz="1200" baseline="0" dirty="0">
                <a:latin typeface="+mn-lt"/>
              </a:rPr>
              <a:t>A common recommendation is to isolate critical network assets.  This will reduce the risk of them impacting each other.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Arial" charset="0"/>
                <a:ea typeface="ＭＳ Ｐゴシック" charset="0"/>
                <a:cs typeface="ＭＳ Ｐゴシック" charset="0"/>
              </a:rPr>
              <a:t>Network isolation can be achieved with parallel networks or virtual networks known as VLAN.</a:t>
            </a:r>
          </a:p>
          <a:p>
            <a:r>
              <a:rPr lang="en-US" sz="1200" baseline="0" dirty="0">
                <a:latin typeface="+mn-lt"/>
              </a:rPr>
              <a:t>If this is not possible you might add IP filtering on the cameras so they do not respond to untrusted clients. </a:t>
            </a:r>
          </a:p>
          <a:p>
            <a:endParaRPr lang="en-US" sz="1200" baseline="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kern="1200" baseline="0" dirty="0">
                <a:solidFill>
                  <a:schemeClr val="tx1"/>
                </a:solidFill>
                <a:latin typeface="Arial" charset="0"/>
                <a:ea typeface="ＭＳ Ｐゴシック" charset="0"/>
                <a:cs typeface="ＭＳ Ｐゴシック" charset="0"/>
              </a:rPr>
              <a:t>Bullet 3: Follow vendor guidelines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u="none" kern="1200" baseline="0" dirty="0">
                <a:solidFill>
                  <a:schemeClr val="tx1"/>
                </a:solidFill>
                <a:latin typeface="Arial" charset="0"/>
                <a:ea typeface="ＭＳ Ｐゴシック" charset="0"/>
                <a:cs typeface="ＭＳ Ｐゴシック" charset="0"/>
              </a:rPr>
              <a:t>Vendors should  know their products and how they are used.  A cybersecurity hardening guideline should be used.</a:t>
            </a:r>
          </a:p>
          <a:p>
            <a:endParaRPr lang="en-US" sz="1200" baseline="0" dirty="0">
              <a:latin typeface="+mn-lt"/>
            </a:endParaRPr>
          </a:p>
        </p:txBody>
      </p:sp>
      <p:sp>
        <p:nvSpPr>
          <p:cNvPr id="4" name="Slide Number Placeholder 3"/>
          <p:cNvSpPr>
            <a:spLocks noGrp="1"/>
          </p:cNvSpPr>
          <p:nvPr>
            <p:ph type="sldNum" sz="quarter" idx="10"/>
          </p:nvPr>
        </p:nvSpPr>
        <p:spPr/>
        <p:txBody>
          <a:bodyPr/>
          <a:lstStyle/>
          <a:p>
            <a:fld id="{8E74CC44-1ADD-0345-85FD-CDF038530832}" type="slidenum">
              <a:rPr lang="en-US" smtClean="0"/>
              <a:t>5</a:t>
            </a:fld>
            <a:endParaRPr lang="en-US"/>
          </a:p>
        </p:txBody>
      </p:sp>
    </p:spTree>
    <p:extLst>
      <p:ext uri="{BB962C8B-B14F-4D97-AF65-F5344CB8AC3E}">
        <p14:creationId xmlns:p14="http://schemas.microsoft.com/office/powerpoint/2010/main" val="407855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t>Common mistakes</a:t>
            </a:r>
          </a:p>
          <a:p>
            <a:endParaRPr lang="en-US" b="1" noProof="0" dirty="0"/>
          </a:p>
          <a:p>
            <a:r>
              <a:rPr lang="en-US" b="0" noProof="0" dirty="0"/>
              <a:t>Over the years, Axis has had the opportunity to gain</a:t>
            </a:r>
            <a:r>
              <a:rPr lang="en-US" b="0" baseline="0" noProof="0" dirty="0"/>
              <a:t> </a:t>
            </a:r>
            <a:r>
              <a:rPr lang="en-US" b="0" noProof="0" dirty="0"/>
              <a:t>insight into many video-system installations.  What are the some</a:t>
            </a:r>
            <a:r>
              <a:rPr lang="en-US" b="0" baseline="0" noProof="0" dirty="0"/>
              <a:t> common </a:t>
            </a:r>
            <a:r>
              <a:rPr lang="en-US" b="0" noProof="0" dirty="0"/>
              <a:t>mistakes we see?</a:t>
            </a:r>
          </a:p>
          <a:p>
            <a:endParaRPr lang="en-US" b="0" noProof="0" dirty="0"/>
          </a:p>
          <a:p>
            <a:r>
              <a:rPr lang="en-US" b="1" u="sng" noProof="0" dirty="0"/>
              <a:t>Small Organizations</a:t>
            </a:r>
          </a:p>
          <a:p>
            <a:endParaRPr lang="en-US" i="0" baseline="0" noProof="0" dirty="0"/>
          </a:p>
          <a:p>
            <a:r>
              <a:rPr lang="en-US" b="1" i="0" baseline="0" noProof="0" dirty="0"/>
              <a:t>1. Exposing camera to the internet</a:t>
            </a:r>
            <a:endParaRPr lang="en-US" i="0" baseline="0" noProof="0" dirty="0"/>
          </a:p>
          <a:p>
            <a:r>
              <a:rPr lang="en-US" i="0" baseline="0" noProof="0" dirty="0"/>
              <a:t>This is the number one mistakes small organizations make that has resulted in documented exploits. Exposing cameras to the internet exposes them to thousands of attackers.  Axis used to describe how to configure the router, we have now changed our recommendations for accessing remote video.</a:t>
            </a:r>
          </a:p>
          <a:p>
            <a:endParaRPr lang="en-US" i="1" baseline="0" noProof="0" dirty="0"/>
          </a:p>
          <a:p>
            <a:r>
              <a:rPr lang="en-US" b="1" i="1" baseline="0" noProof="0" dirty="0"/>
              <a:t>2. </a:t>
            </a:r>
            <a:r>
              <a:rPr lang="en-US" b="1" i="0" baseline="0" noProof="0" dirty="0"/>
              <a:t>Default passwords</a:t>
            </a:r>
            <a:r>
              <a:rPr lang="en-US" i="1" baseline="0" noProof="0" dirty="0"/>
              <a:t>.  </a:t>
            </a:r>
            <a:r>
              <a:rPr lang="en-US" i="0" baseline="0" noProof="0" dirty="0"/>
              <a:t>Bad passwords are less risky if you are only operating on a small protected local network.</a:t>
            </a:r>
          </a:p>
          <a:p>
            <a:endParaRPr lang="en-US" sz="1200" b="0" i="0" u="none" strike="noStrike" kern="1200" baseline="0" dirty="0">
              <a:solidFill>
                <a:schemeClr val="tx1"/>
              </a:solidFill>
              <a:latin typeface="+mn-lt"/>
              <a:ea typeface="+mn-ea"/>
              <a:cs typeface="+mn-cs"/>
            </a:endParaRPr>
          </a:p>
          <a:p>
            <a:r>
              <a:rPr lang="en-US" b="1" i="0" u="sng" baseline="0" noProof="0" dirty="0"/>
              <a:t>Business Organizations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baseline="0" noProof="0" dirty="0"/>
              <a:t>Business organization are bigger and more is exposed more to more people.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baseline="0"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baseline="0" noProof="0" dirty="0"/>
              <a:t>1. Poor Physical protection:</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i="0" baseline="0" noProof="0" dirty="0"/>
              <a:t>Yes, you know what I am talking about.  And yes, protection needs to be balanced with cost.</a:t>
            </a:r>
          </a:p>
          <a:p>
            <a:endParaRPr lang="en-US"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b="1" i="0" u="none" baseline="0" noProof="0" dirty="0"/>
              <a:t>2. Single camera account (root)</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b="0" i="0" u="none" baseline="0" noProof="0" dirty="0"/>
              <a:t>Many video systems tend to use the camera root account as the daily operation account.  And then, three </a:t>
            </a:r>
            <a:r>
              <a:rPr lang="en-US" i="0" baseline="0" noProof="0" dirty="0"/>
              <a:t>months after deployment, everybody in the organization seems to know the camera’s root password.  The root account has administrator privileges and people within the organization end up fiddling with the cameras.</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i="0" baseline="0" noProof="0" dirty="0"/>
              <a:t>Please, separate accounts with different privileges between administration and daily operation.  Limit the root account to system administrators</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i="0" baseline="0" noProof="0" dirty="0"/>
          </a:p>
          <a:p>
            <a:r>
              <a:rPr lang="en-US" b="1" i="0" u="none" baseline="0" noProof="0" dirty="0"/>
              <a:t>3. Bad passwords</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i="0" baseline="0" noProof="0" dirty="0"/>
              <a:t>Yes, passwords again.</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i="0" baseline="0" noProof="0" dirty="0"/>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b="1" i="0" u="none" baseline="0" noProof="0" dirty="0"/>
              <a:t>4. Single Windows account on VMS Server</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i="0" baseline="0" noProof="0" dirty="0"/>
              <a:t>As with cameras, only selected personnel should be able to log in as administrator.  This applies to Windows servers hosting the VMS.  Otherwise, after a few months, everybody in the organization has administrator privileges to a Windows server.  Anyone who  may need to log into the VMS Windows server host should have user privileges.  This reduce the risk of “accidental misuse” that could compromise the Windows server.</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i="0" baseline="0" noProof="0" dirty="0"/>
              <a:t>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b="1" i="0" u="none" baseline="0" noProof="0" dirty="0"/>
              <a:t>5. User applications on a server</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i="0" baseline="0" noProof="0" dirty="0"/>
              <a:t>Running user applications such as an email client on a server is a bad idea.  </a:t>
            </a:r>
            <a:br>
              <a:rPr lang="en-US" i="0" baseline="0" noProof="0" dirty="0"/>
            </a:br>
            <a:r>
              <a:rPr lang="en-US" i="0" baseline="0" noProof="0" dirty="0"/>
              <a:t>The Washington DC police video system that became a victim of ransomware was most likely the result of an operator who used the VMS server to read email attachments or inserted USB-sticks.  We do not know for certain as this case is still confidential.</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i="0" baseline="0" noProof="0" dirty="0"/>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b="1" i="0" u="none" baseline="0" noProof="0" dirty="0"/>
              <a:t>6. No network isolation</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i="0" baseline="0" noProof="0" dirty="0"/>
              <a:t>Yes, we have already talked about this.  Critical network resources should be isolated in case one network segmentation is compromised.</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i="0" baseline="0" noProof="0" dirty="0"/>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b="1" i="0" u="sng" baseline="0" noProof="0" dirty="0"/>
              <a:t>Critical Infrastructure Organizations</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i="0" baseline="0" noProof="0" dirty="0"/>
              <a:t>I am sure many mistakes are made - but they are often classified unless leaked to media.</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i="0" baseline="0" noProof="0" dirty="0"/>
              <a:t>However, the concerns around poor supply-chain-audits is increasing.  When you’ve closed most doors, you need to reduce the risk of immature vendors adding or exposing unnecessary risks and vulnerabilities. </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i="0" baseline="0" noProof="0" dirty="0"/>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i="0" baseline="0" noProof="0" dirty="0"/>
              <a:t>Axis is not perfect but we are actively working on strengthening our maturity and our offerings in the area of </a:t>
            </a:r>
            <a:r>
              <a:rPr lang="en-US" i="0" baseline="0" noProof="0" dirty="0" err="1"/>
              <a:t>cybersecurity</a:t>
            </a:r>
            <a:r>
              <a:rPr lang="en-US" i="0" baseline="0" noProof="0" dirty="0"/>
              <a:t>.</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i="0" baseline="0" noProof="0" dirty="0"/>
              <a:t>But if you ever feel we are not living up to expectations, </a:t>
            </a:r>
            <a:r>
              <a:rPr lang="en-US" b="1" i="0" baseline="0" noProof="0" dirty="0"/>
              <a:t>please, let us know what your concerns are</a:t>
            </a:r>
            <a:r>
              <a:rPr lang="en-US" i="0" baseline="0" noProof="0" dirty="0"/>
              <a:t>.</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i="0" baseline="0" noProof="0" dirty="0"/>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i="0" baseline="0" noProof="0" dirty="0"/>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i="0" baseline="0" noProof="0" dirty="0"/>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E74CC44-1ADD-0345-85FD-CDF038530832}" type="slidenum">
              <a:rPr lang="en-US" smtClean="0"/>
              <a:t>6</a:t>
            </a:fld>
            <a:endParaRPr lang="en-US"/>
          </a:p>
        </p:txBody>
      </p:sp>
    </p:spTree>
    <p:extLst>
      <p:ext uri="{BB962C8B-B14F-4D97-AF65-F5344CB8AC3E}">
        <p14:creationId xmlns:p14="http://schemas.microsoft.com/office/powerpoint/2010/main" val="4078551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graphic</a:t>
            </a:r>
          </a:p>
          <a:p>
            <a:endParaRPr lang="en-US" dirty="0"/>
          </a:p>
          <a:p>
            <a:r>
              <a:rPr lang="en-US" dirty="0"/>
              <a:t>You can’t blame the manufacture of the roofing shingle for the electrical power going out.</a:t>
            </a:r>
          </a:p>
          <a:p>
            <a:endParaRPr lang="en-US" dirty="0"/>
          </a:p>
          <a:p>
            <a:r>
              <a:rPr lang="en-US" dirty="0"/>
              <a:t>Can’t blame manufacture of the copper pipe for a bad connection leading to water destroying the electrical system.</a:t>
            </a:r>
          </a:p>
        </p:txBody>
      </p:sp>
      <p:sp>
        <p:nvSpPr>
          <p:cNvPr id="4" name="Slide Number Placeholder 3"/>
          <p:cNvSpPr>
            <a:spLocks noGrp="1"/>
          </p:cNvSpPr>
          <p:nvPr>
            <p:ph type="sldNum" sz="quarter" idx="10"/>
          </p:nvPr>
        </p:nvSpPr>
        <p:spPr/>
        <p:txBody>
          <a:bodyPr/>
          <a:lstStyle/>
          <a:p>
            <a:fld id="{C1DAD870-7421-468C-95FE-247A043BB7C5}" type="slidenum">
              <a:rPr lang="en-US" smtClean="0"/>
              <a:pPr/>
              <a:t>7</a:t>
            </a:fld>
            <a:endParaRPr lang="en-US"/>
          </a:p>
        </p:txBody>
      </p:sp>
    </p:spTree>
    <p:extLst>
      <p:ext uri="{BB962C8B-B14F-4D97-AF65-F5344CB8AC3E}">
        <p14:creationId xmlns:p14="http://schemas.microsoft.com/office/powerpoint/2010/main" val="2359286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hardening guide is based off of IT industry security controls CSC.</a:t>
            </a:r>
          </a:p>
        </p:txBody>
      </p:sp>
      <p:sp>
        <p:nvSpPr>
          <p:cNvPr id="4" name="Slide Number Placeholder 3"/>
          <p:cNvSpPr>
            <a:spLocks noGrp="1"/>
          </p:cNvSpPr>
          <p:nvPr>
            <p:ph type="sldNum" sz="quarter" idx="10"/>
          </p:nvPr>
        </p:nvSpPr>
        <p:spPr/>
        <p:txBody>
          <a:bodyPr/>
          <a:lstStyle/>
          <a:p>
            <a:fld id="{C1DAD870-7421-468C-95FE-247A043BB7C5}" type="slidenum">
              <a:rPr lang="en-US" smtClean="0"/>
              <a:pPr/>
              <a:t>9</a:t>
            </a:fld>
            <a:endParaRPr lang="en-US"/>
          </a:p>
        </p:txBody>
      </p:sp>
    </p:spTree>
    <p:extLst>
      <p:ext uri="{BB962C8B-B14F-4D97-AF65-F5344CB8AC3E}">
        <p14:creationId xmlns:p14="http://schemas.microsoft.com/office/powerpoint/2010/main" val="332081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OpenSSL to version 1.02k</a:t>
            </a:r>
          </a:p>
          <a:p>
            <a:r>
              <a:rPr lang="en-US" dirty="0"/>
              <a:t>Apache web server 2.4.25</a:t>
            </a:r>
          </a:p>
          <a:p>
            <a:endParaRPr lang="en-US" dirty="0"/>
          </a:p>
          <a:p>
            <a:r>
              <a:rPr lang="en-US" dirty="0"/>
              <a:t>Last year, for example, you can see the updates we made – this is a continuous, ongoing process – these are just the cybersecurity specific ones</a:t>
            </a:r>
          </a:p>
          <a:p>
            <a:endParaRPr lang="en-US" dirty="0"/>
          </a:p>
          <a:p>
            <a:r>
              <a:rPr lang="en-US" dirty="0"/>
              <a:t>SMB – Server Message Block</a:t>
            </a:r>
          </a:p>
          <a:p>
            <a:r>
              <a:rPr lang="en-US" dirty="0"/>
              <a:t>The SMB protocol was designed to allow computers to read and write files to a remote host over a local area network (LAN). The directories on the remote hosts made available via SMB are called “shares.”</a:t>
            </a:r>
          </a:p>
          <a:p>
            <a:endParaRPr lang="en-US" dirty="0"/>
          </a:p>
          <a:p>
            <a:r>
              <a:rPr lang="en-US" dirty="0"/>
              <a:t>CIF</a:t>
            </a:r>
          </a:p>
          <a:p>
            <a:r>
              <a:rPr lang="en-US" dirty="0"/>
              <a:t>CIFS stands for “Common Internet File System.” CIFS is a dialect of SMB. That is, CIFS is a particular implementation of the Server Message Block protocol, created by Microsoft.</a:t>
            </a:r>
          </a:p>
          <a:p>
            <a:endParaRPr lang="en-US" dirty="0"/>
          </a:p>
          <a:p>
            <a:r>
              <a:rPr lang="en-US" dirty="0"/>
              <a:t>SMB preferred more features especially in </a:t>
            </a:r>
            <a:r>
              <a:rPr lang="en-US"/>
              <a:t>v2 and v3</a:t>
            </a:r>
            <a:endParaRPr lang="en-US" dirty="0"/>
          </a:p>
        </p:txBody>
      </p:sp>
      <p:sp>
        <p:nvSpPr>
          <p:cNvPr id="4" name="Slide Number Placeholder 3"/>
          <p:cNvSpPr>
            <a:spLocks noGrp="1"/>
          </p:cNvSpPr>
          <p:nvPr>
            <p:ph type="sldNum" sz="quarter" idx="10"/>
          </p:nvPr>
        </p:nvSpPr>
        <p:spPr/>
        <p:txBody>
          <a:bodyPr/>
          <a:lstStyle/>
          <a:p>
            <a:fld id="{C1DAD870-7421-468C-95FE-247A043BB7C5}" type="slidenum">
              <a:rPr lang="en-US" smtClean="0"/>
              <a:pPr/>
              <a:t>10</a:t>
            </a:fld>
            <a:endParaRPr lang="en-US"/>
          </a:p>
        </p:txBody>
      </p:sp>
    </p:spTree>
    <p:extLst>
      <p:ext uri="{BB962C8B-B14F-4D97-AF65-F5344CB8AC3E}">
        <p14:creationId xmlns:p14="http://schemas.microsoft.com/office/powerpoint/2010/main" val="4294357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DAD870-7421-468C-95FE-247A043BB7C5}" type="slidenum">
              <a:rPr lang="en-US" smtClean="0"/>
              <a:pPr/>
              <a:t>11</a:t>
            </a:fld>
            <a:endParaRPr lang="en-US"/>
          </a:p>
        </p:txBody>
      </p:sp>
    </p:spTree>
    <p:extLst>
      <p:ext uri="{BB962C8B-B14F-4D97-AF65-F5344CB8AC3E}">
        <p14:creationId xmlns:p14="http://schemas.microsoft.com/office/powerpoint/2010/main" val="2194339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60375" y="4700588"/>
            <a:ext cx="976313" cy="230187"/>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900" b="1" noProof="0" dirty="0">
                <a:solidFill>
                  <a:srgbClr val="000000"/>
                </a:solidFill>
                <a:latin typeface="Arial"/>
                <a:cs typeface="Arial"/>
              </a:rPr>
              <a:t>www.axis.com</a:t>
            </a:r>
          </a:p>
        </p:txBody>
      </p:sp>
      <p:pic>
        <p:nvPicPr>
          <p:cNvPr id="5" name="Picture 16" descr="AXIS_LOGO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2375" y="149225"/>
            <a:ext cx="882650"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rapezoid 6"/>
          <p:cNvSpPr/>
          <p:nvPr/>
        </p:nvSpPr>
        <p:spPr bwMode="auto">
          <a:xfrm rot="8100000">
            <a:off x="7469189" y="4260851"/>
            <a:ext cx="2235200" cy="638176"/>
          </a:xfrm>
          <a:custGeom>
            <a:avLst/>
            <a:gdLst>
              <a:gd name="connsiteX0" fmla="*/ 0 w 2235200"/>
              <a:gd name="connsiteY0" fmla="*/ 638175 h 638175"/>
              <a:gd name="connsiteX1" fmla="*/ 641398 w 2235200"/>
              <a:gd name="connsiteY1" fmla="*/ 0 h 638175"/>
              <a:gd name="connsiteX2" fmla="*/ 1593802 w 2235200"/>
              <a:gd name="connsiteY2" fmla="*/ 0 h 638175"/>
              <a:gd name="connsiteX3" fmla="*/ 2235200 w 2235200"/>
              <a:gd name="connsiteY3" fmla="*/ 638175 h 638175"/>
              <a:gd name="connsiteX4" fmla="*/ 0 w 2235200"/>
              <a:gd name="connsiteY4" fmla="*/ 638175 h 638175"/>
              <a:gd name="connsiteX0" fmla="*/ 0 w 2235200"/>
              <a:gd name="connsiteY0" fmla="*/ 638175 h 638175"/>
              <a:gd name="connsiteX1" fmla="*/ 641398 w 2235200"/>
              <a:gd name="connsiteY1" fmla="*/ 0 h 638175"/>
              <a:gd name="connsiteX2" fmla="*/ 1593802 w 2235200"/>
              <a:gd name="connsiteY2" fmla="*/ 0 h 638175"/>
              <a:gd name="connsiteX3" fmla="*/ 2235200 w 2235200"/>
              <a:gd name="connsiteY3" fmla="*/ 638175 h 638175"/>
              <a:gd name="connsiteX4" fmla="*/ 0 w 2235200"/>
              <a:gd name="connsiteY4" fmla="*/ 638175 h 638175"/>
              <a:gd name="connsiteX0" fmla="*/ 0 w 2235200"/>
              <a:gd name="connsiteY0" fmla="*/ 650076 h 650076"/>
              <a:gd name="connsiteX1" fmla="*/ 641398 w 2235200"/>
              <a:gd name="connsiteY1" fmla="*/ 11901 h 650076"/>
              <a:gd name="connsiteX2" fmla="*/ 1605702 w 2235200"/>
              <a:gd name="connsiteY2" fmla="*/ 0 h 650076"/>
              <a:gd name="connsiteX3" fmla="*/ 2235200 w 2235200"/>
              <a:gd name="connsiteY3" fmla="*/ 650076 h 650076"/>
              <a:gd name="connsiteX4" fmla="*/ 0 w 2235200"/>
              <a:gd name="connsiteY4" fmla="*/ 650076 h 650076"/>
              <a:gd name="connsiteX0" fmla="*/ 0 w 2235200"/>
              <a:gd name="connsiteY0" fmla="*/ 638176 h 638176"/>
              <a:gd name="connsiteX1" fmla="*/ 641398 w 2235200"/>
              <a:gd name="connsiteY1" fmla="*/ 1 h 638176"/>
              <a:gd name="connsiteX2" fmla="*/ 1593802 w 2235200"/>
              <a:gd name="connsiteY2" fmla="*/ 0 h 638176"/>
              <a:gd name="connsiteX3" fmla="*/ 2235200 w 2235200"/>
              <a:gd name="connsiteY3" fmla="*/ 638176 h 638176"/>
              <a:gd name="connsiteX4" fmla="*/ 0 w 2235200"/>
              <a:gd name="connsiteY4" fmla="*/ 638176 h 63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638176">
                <a:moveTo>
                  <a:pt x="0" y="638176"/>
                </a:moveTo>
                <a:lnTo>
                  <a:pt x="641398" y="1"/>
                </a:lnTo>
                <a:lnTo>
                  <a:pt x="1593802" y="0"/>
                </a:lnTo>
                <a:lnTo>
                  <a:pt x="2235200" y="638176"/>
                </a:lnTo>
                <a:lnTo>
                  <a:pt x="0" y="638176"/>
                </a:lnTo>
                <a:close/>
              </a:path>
            </a:pathLst>
          </a:custGeom>
          <a:solidFill>
            <a:srgbClr val="FFCC33"/>
          </a:solidFill>
          <a:ln w="9525" cap="flat" cmpd="sng" algn="ctr">
            <a:noFill/>
            <a:prstDash val="solid"/>
            <a:round/>
            <a:headEnd type="none" w="med" len="med"/>
            <a:tailEnd type="none" w="med" len="med"/>
          </a:ln>
          <a:effectLst/>
        </p:spPr>
        <p:txBody>
          <a:bodyPr/>
          <a:lstStyle/>
          <a:p>
            <a:pPr algn="ctr"/>
            <a:endParaRPr lang="en-US"/>
          </a:p>
        </p:txBody>
      </p:sp>
      <p:sp>
        <p:nvSpPr>
          <p:cNvPr id="8" name="Trapezoid 7"/>
          <p:cNvSpPr/>
          <p:nvPr/>
        </p:nvSpPr>
        <p:spPr bwMode="auto">
          <a:xfrm rot="8100000">
            <a:off x="6333940" y="3788782"/>
            <a:ext cx="3571875" cy="642142"/>
          </a:xfrm>
          <a:custGeom>
            <a:avLst/>
            <a:gdLst>
              <a:gd name="connsiteX0" fmla="*/ 0 w 3571875"/>
              <a:gd name="connsiteY0" fmla="*/ 638175 h 638175"/>
              <a:gd name="connsiteX1" fmla="*/ 641398 w 3571875"/>
              <a:gd name="connsiteY1" fmla="*/ 0 h 638175"/>
              <a:gd name="connsiteX2" fmla="*/ 2930477 w 3571875"/>
              <a:gd name="connsiteY2" fmla="*/ 0 h 638175"/>
              <a:gd name="connsiteX3" fmla="*/ 3571875 w 3571875"/>
              <a:gd name="connsiteY3" fmla="*/ 638175 h 638175"/>
              <a:gd name="connsiteX4" fmla="*/ 0 w 3571875"/>
              <a:gd name="connsiteY4" fmla="*/ 638175 h 638175"/>
              <a:gd name="connsiteX0" fmla="*/ 0 w 3571875"/>
              <a:gd name="connsiteY0" fmla="*/ 646109 h 646109"/>
              <a:gd name="connsiteX1" fmla="*/ 641398 w 3571875"/>
              <a:gd name="connsiteY1" fmla="*/ 7934 h 646109"/>
              <a:gd name="connsiteX2" fmla="*/ 2938411 w 3571875"/>
              <a:gd name="connsiteY2" fmla="*/ 0 h 646109"/>
              <a:gd name="connsiteX3" fmla="*/ 3571875 w 3571875"/>
              <a:gd name="connsiteY3" fmla="*/ 646109 h 646109"/>
              <a:gd name="connsiteX4" fmla="*/ 0 w 3571875"/>
              <a:gd name="connsiteY4" fmla="*/ 646109 h 646109"/>
              <a:gd name="connsiteX0" fmla="*/ 0 w 3571875"/>
              <a:gd name="connsiteY0" fmla="*/ 642142 h 642142"/>
              <a:gd name="connsiteX1" fmla="*/ 641398 w 3571875"/>
              <a:gd name="connsiteY1" fmla="*/ 3967 h 642142"/>
              <a:gd name="connsiteX2" fmla="*/ 2934444 w 3571875"/>
              <a:gd name="connsiteY2" fmla="*/ 0 h 642142"/>
              <a:gd name="connsiteX3" fmla="*/ 3571875 w 3571875"/>
              <a:gd name="connsiteY3" fmla="*/ 642142 h 642142"/>
              <a:gd name="connsiteX4" fmla="*/ 0 w 3571875"/>
              <a:gd name="connsiteY4" fmla="*/ 642142 h 642142"/>
              <a:gd name="connsiteX0" fmla="*/ 0 w 3571875"/>
              <a:gd name="connsiteY0" fmla="*/ 642142 h 642142"/>
              <a:gd name="connsiteX1" fmla="*/ 641398 w 3571875"/>
              <a:gd name="connsiteY1" fmla="*/ 3967 h 642142"/>
              <a:gd name="connsiteX2" fmla="*/ 2934444 w 3571875"/>
              <a:gd name="connsiteY2" fmla="*/ 0 h 642142"/>
              <a:gd name="connsiteX3" fmla="*/ 3571875 w 3571875"/>
              <a:gd name="connsiteY3" fmla="*/ 642142 h 642142"/>
              <a:gd name="connsiteX4" fmla="*/ 0 w 3571875"/>
              <a:gd name="connsiteY4" fmla="*/ 642142 h 642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642142">
                <a:moveTo>
                  <a:pt x="0" y="642142"/>
                </a:moveTo>
                <a:lnTo>
                  <a:pt x="641398" y="3967"/>
                </a:lnTo>
                <a:lnTo>
                  <a:pt x="2934444" y="0"/>
                </a:lnTo>
                <a:lnTo>
                  <a:pt x="3571875" y="642142"/>
                </a:lnTo>
                <a:lnTo>
                  <a:pt x="0" y="642142"/>
                </a:lnTo>
                <a:close/>
              </a:path>
            </a:pathLst>
          </a:custGeom>
          <a:solidFill>
            <a:srgbClr val="D8CFC6"/>
          </a:solidFill>
          <a:ln w="9525" cap="flat" cmpd="sng" algn="ctr">
            <a:noFill/>
            <a:prstDash val="solid"/>
            <a:round/>
            <a:headEnd type="none" w="med" len="med"/>
            <a:tailEnd type="none" w="med" len="med"/>
          </a:ln>
          <a:effectLst/>
        </p:spPr>
        <p:txBody>
          <a:bodyPr/>
          <a:lstStyle/>
          <a:p>
            <a:pPr algn="ctr"/>
            <a:endParaRPr lang="en-US"/>
          </a:p>
        </p:txBody>
      </p:sp>
      <p:sp>
        <p:nvSpPr>
          <p:cNvPr id="557061" name="Rectangle 5"/>
          <p:cNvSpPr>
            <a:spLocks noGrp="1" noChangeArrowheads="1"/>
          </p:cNvSpPr>
          <p:nvPr>
            <p:ph type="ctrTitle"/>
          </p:nvPr>
        </p:nvSpPr>
        <p:spPr>
          <a:xfrm>
            <a:off x="461413" y="1201587"/>
            <a:ext cx="7082007" cy="3114198"/>
          </a:xfrm>
          <a:prstGeom prst="rect">
            <a:avLst/>
          </a:prstGeom>
        </p:spPr>
        <p:txBody>
          <a:bodyPr/>
          <a:lstStyle>
            <a:lvl1pPr algn="l">
              <a:lnSpc>
                <a:spcPts val="5780"/>
              </a:lnSpc>
              <a:spcBef>
                <a:spcPct val="30000"/>
              </a:spcBef>
              <a:spcAft>
                <a:spcPct val="30000"/>
              </a:spcAft>
              <a:defRPr sz="5400" spc="0">
                <a:solidFill>
                  <a:srgbClr val="FFCC33"/>
                </a:solidFill>
                <a:latin typeface="Arial"/>
                <a:cs typeface="Arial"/>
              </a:defRPr>
            </a:lvl1pPr>
          </a:lstStyle>
          <a:p>
            <a:r>
              <a:rPr lang="en-US"/>
              <a:t>Click to edit Master title style</a:t>
            </a:r>
            <a:endParaRPr lang="sv-SE" dirty="0"/>
          </a:p>
        </p:txBody>
      </p:sp>
      <p:sp>
        <p:nvSpPr>
          <p:cNvPr id="557062" name="Rectangle 6"/>
          <p:cNvSpPr>
            <a:spLocks noGrp="1" noChangeArrowheads="1"/>
          </p:cNvSpPr>
          <p:nvPr>
            <p:ph type="subTitle" idx="1"/>
          </p:nvPr>
        </p:nvSpPr>
        <p:spPr>
          <a:xfrm>
            <a:off x="461413" y="3602266"/>
            <a:ext cx="6400800" cy="342900"/>
          </a:xfrm>
        </p:spPr>
        <p:txBody>
          <a:bodyPr/>
          <a:lstStyle>
            <a:lvl1pPr marL="0" indent="0" algn="l">
              <a:spcBef>
                <a:spcPct val="30000"/>
              </a:spcBef>
              <a:spcAft>
                <a:spcPct val="30000"/>
              </a:spcAft>
              <a:buFontTx/>
              <a:buNone/>
              <a:defRPr sz="1600" b="1">
                <a:solidFill>
                  <a:srgbClr val="7B6E60"/>
                </a:solidFill>
                <a:latin typeface="Arial"/>
                <a:cs typeface="Arial"/>
              </a:defRPr>
            </a:lvl1pPr>
          </a:lstStyle>
          <a:p>
            <a:r>
              <a:rPr lang="en-US"/>
              <a:t>Click to edit Master subtitle style</a:t>
            </a:r>
            <a:endParaRPr lang="sv-SE" dirty="0"/>
          </a:p>
        </p:txBody>
      </p:sp>
      <p:sp>
        <p:nvSpPr>
          <p:cNvPr id="10" name="Trapezoid 6"/>
          <p:cNvSpPr/>
          <p:nvPr/>
        </p:nvSpPr>
        <p:spPr bwMode="auto">
          <a:xfrm rot="8100000">
            <a:off x="7469189" y="4260851"/>
            <a:ext cx="2235200" cy="638176"/>
          </a:xfrm>
          <a:custGeom>
            <a:avLst/>
            <a:gdLst>
              <a:gd name="connsiteX0" fmla="*/ 0 w 2235200"/>
              <a:gd name="connsiteY0" fmla="*/ 638175 h 638175"/>
              <a:gd name="connsiteX1" fmla="*/ 641398 w 2235200"/>
              <a:gd name="connsiteY1" fmla="*/ 0 h 638175"/>
              <a:gd name="connsiteX2" fmla="*/ 1593802 w 2235200"/>
              <a:gd name="connsiteY2" fmla="*/ 0 h 638175"/>
              <a:gd name="connsiteX3" fmla="*/ 2235200 w 2235200"/>
              <a:gd name="connsiteY3" fmla="*/ 638175 h 638175"/>
              <a:gd name="connsiteX4" fmla="*/ 0 w 2235200"/>
              <a:gd name="connsiteY4" fmla="*/ 638175 h 638175"/>
              <a:gd name="connsiteX0" fmla="*/ 0 w 2235200"/>
              <a:gd name="connsiteY0" fmla="*/ 638175 h 638175"/>
              <a:gd name="connsiteX1" fmla="*/ 641398 w 2235200"/>
              <a:gd name="connsiteY1" fmla="*/ 0 h 638175"/>
              <a:gd name="connsiteX2" fmla="*/ 1593802 w 2235200"/>
              <a:gd name="connsiteY2" fmla="*/ 0 h 638175"/>
              <a:gd name="connsiteX3" fmla="*/ 2235200 w 2235200"/>
              <a:gd name="connsiteY3" fmla="*/ 638175 h 638175"/>
              <a:gd name="connsiteX4" fmla="*/ 0 w 2235200"/>
              <a:gd name="connsiteY4" fmla="*/ 638175 h 638175"/>
              <a:gd name="connsiteX0" fmla="*/ 0 w 2235200"/>
              <a:gd name="connsiteY0" fmla="*/ 650076 h 650076"/>
              <a:gd name="connsiteX1" fmla="*/ 641398 w 2235200"/>
              <a:gd name="connsiteY1" fmla="*/ 11901 h 650076"/>
              <a:gd name="connsiteX2" fmla="*/ 1605702 w 2235200"/>
              <a:gd name="connsiteY2" fmla="*/ 0 h 650076"/>
              <a:gd name="connsiteX3" fmla="*/ 2235200 w 2235200"/>
              <a:gd name="connsiteY3" fmla="*/ 650076 h 650076"/>
              <a:gd name="connsiteX4" fmla="*/ 0 w 2235200"/>
              <a:gd name="connsiteY4" fmla="*/ 650076 h 650076"/>
              <a:gd name="connsiteX0" fmla="*/ 0 w 2235200"/>
              <a:gd name="connsiteY0" fmla="*/ 638176 h 638176"/>
              <a:gd name="connsiteX1" fmla="*/ 641398 w 2235200"/>
              <a:gd name="connsiteY1" fmla="*/ 1 h 638176"/>
              <a:gd name="connsiteX2" fmla="*/ 1593802 w 2235200"/>
              <a:gd name="connsiteY2" fmla="*/ 0 h 638176"/>
              <a:gd name="connsiteX3" fmla="*/ 2235200 w 2235200"/>
              <a:gd name="connsiteY3" fmla="*/ 638176 h 638176"/>
              <a:gd name="connsiteX4" fmla="*/ 0 w 2235200"/>
              <a:gd name="connsiteY4" fmla="*/ 638176 h 63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638176">
                <a:moveTo>
                  <a:pt x="0" y="638176"/>
                </a:moveTo>
                <a:lnTo>
                  <a:pt x="641398" y="1"/>
                </a:lnTo>
                <a:lnTo>
                  <a:pt x="1593802" y="0"/>
                </a:lnTo>
                <a:lnTo>
                  <a:pt x="2235200" y="638176"/>
                </a:lnTo>
                <a:lnTo>
                  <a:pt x="0" y="638176"/>
                </a:lnTo>
                <a:close/>
              </a:path>
            </a:pathLst>
          </a:custGeom>
          <a:solidFill>
            <a:srgbClr val="FFCC33"/>
          </a:solidFill>
          <a:ln w="9525" cap="flat" cmpd="sng" algn="ctr">
            <a:noFill/>
            <a:prstDash val="solid"/>
            <a:round/>
            <a:headEnd type="none" w="med" len="med"/>
            <a:tailEnd type="none" w="med" len="med"/>
          </a:ln>
          <a:effectLst/>
        </p:spPr>
        <p:txBody>
          <a:bodyPr/>
          <a:lstStyle/>
          <a:p>
            <a:pPr algn="ctr"/>
            <a:endParaRPr lang="en-US"/>
          </a:p>
        </p:txBody>
      </p:sp>
      <p:sp>
        <p:nvSpPr>
          <p:cNvPr id="11" name="Trapezoid 7"/>
          <p:cNvSpPr/>
          <p:nvPr/>
        </p:nvSpPr>
        <p:spPr bwMode="auto">
          <a:xfrm rot="8100000">
            <a:off x="6333940" y="3788782"/>
            <a:ext cx="3571875" cy="642142"/>
          </a:xfrm>
          <a:custGeom>
            <a:avLst/>
            <a:gdLst>
              <a:gd name="connsiteX0" fmla="*/ 0 w 3571875"/>
              <a:gd name="connsiteY0" fmla="*/ 638175 h 638175"/>
              <a:gd name="connsiteX1" fmla="*/ 641398 w 3571875"/>
              <a:gd name="connsiteY1" fmla="*/ 0 h 638175"/>
              <a:gd name="connsiteX2" fmla="*/ 2930477 w 3571875"/>
              <a:gd name="connsiteY2" fmla="*/ 0 h 638175"/>
              <a:gd name="connsiteX3" fmla="*/ 3571875 w 3571875"/>
              <a:gd name="connsiteY3" fmla="*/ 638175 h 638175"/>
              <a:gd name="connsiteX4" fmla="*/ 0 w 3571875"/>
              <a:gd name="connsiteY4" fmla="*/ 638175 h 638175"/>
              <a:gd name="connsiteX0" fmla="*/ 0 w 3571875"/>
              <a:gd name="connsiteY0" fmla="*/ 646109 h 646109"/>
              <a:gd name="connsiteX1" fmla="*/ 641398 w 3571875"/>
              <a:gd name="connsiteY1" fmla="*/ 7934 h 646109"/>
              <a:gd name="connsiteX2" fmla="*/ 2938411 w 3571875"/>
              <a:gd name="connsiteY2" fmla="*/ 0 h 646109"/>
              <a:gd name="connsiteX3" fmla="*/ 3571875 w 3571875"/>
              <a:gd name="connsiteY3" fmla="*/ 646109 h 646109"/>
              <a:gd name="connsiteX4" fmla="*/ 0 w 3571875"/>
              <a:gd name="connsiteY4" fmla="*/ 646109 h 646109"/>
              <a:gd name="connsiteX0" fmla="*/ 0 w 3571875"/>
              <a:gd name="connsiteY0" fmla="*/ 642142 h 642142"/>
              <a:gd name="connsiteX1" fmla="*/ 641398 w 3571875"/>
              <a:gd name="connsiteY1" fmla="*/ 3967 h 642142"/>
              <a:gd name="connsiteX2" fmla="*/ 2934444 w 3571875"/>
              <a:gd name="connsiteY2" fmla="*/ 0 h 642142"/>
              <a:gd name="connsiteX3" fmla="*/ 3571875 w 3571875"/>
              <a:gd name="connsiteY3" fmla="*/ 642142 h 642142"/>
              <a:gd name="connsiteX4" fmla="*/ 0 w 3571875"/>
              <a:gd name="connsiteY4" fmla="*/ 642142 h 642142"/>
              <a:gd name="connsiteX0" fmla="*/ 0 w 3571875"/>
              <a:gd name="connsiteY0" fmla="*/ 642142 h 642142"/>
              <a:gd name="connsiteX1" fmla="*/ 641398 w 3571875"/>
              <a:gd name="connsiteY1" fmla="*/ 3967 h 642142"/>
              <a:gd name="connsiteX2" fmla="*/ 2934444 w 3571875"/>
              <a:gd name="connsiteY2" fmla="*/ 0 h 642142"/>
              <a:gd name="connsiteX3" fmla="*/ 3571875 w 3571875"/>
              <a:gd name="connsiteY3" fmla="*/ 642142 h 642142"/>
              <a:gd name="connsiteX4" fmla="*/ 0 w 3571875"/>
              <a:gd name="connsiteY4" fmla="*/ 642142 h 642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642142">
                <a:moveTo>
                  <a:pt x="0" y="642142"/>
                </a:moveTo>
                <a:lnTo>
                  <a:pt x="641398" y="3967"/>
                </a:lnTo>
                <a:lnTo>
                  <a:pt x="2934444" y="0"/>
                </a:lnTo>
                <a:lnTo>
                  <a:pt x="3571875" y="642142"/>
                </a:lnTo>
                <a:lnTo>
                  <a:pt x="0" y="642142"/>
                </a:lnTo>
                <a:close/>
              </a:path>
            </a:pathLst>
          </a:custGeom>
          <a:solidFill>
            <a:srgbClr val="D8CFC6"/>
          </a:solidFill>
          <a:ln w="9525" cap="flat" cmpd="sng" algn="ctr">
            <a:noFill/>
            <a:prstDash val="solid"/>
            <a:round/>
            <a:headEnd type="none" w="med" len="med"/>
            <a:tailEnd type="none" w="med" len="med"/>
          </a:ln>
          <a:effectLst/>
        </p:spPr>
        <p:txBody>
          <a:bodyPr/>
          <a:lstStyle/>
          <a:p>
            <a:pPr algn="ctr"/>
            <a:endParaRPr lang="en-US"/>
          </a:p>
        </p:txBody>
      </p:sp>
      <p:sp>
        <p:nvSpPr>
          <p:cNvPr id="13" name="Trapezoid 6"/>
          <p:cNvSpPr/>
          <p:nvPr userDrawn="1"/>
        </p:nvSpPr>
        <p:spPr bwMode="auto">
          <a:xfrm rot="8100000">
            <a:off x="7469189" y="4260851"/>
            <a:ext cx="2235200" cy="638176"/>
          </a:xfrm>
          <a:custGeom>
            <a:avLst/>
            <a:gdLst>
              <a:gd name="connsiteX0" fmla="*/ 0 w 2235200"/>
              <a:gd name="connsiteY0" fmla="*/ 638175 h 638175"/>
              <a:gd name="connsiteX1" fmla="*/ 641398 w 2235200"/>
              <a:gd name="connsiteY1" fmla="*/ 0 h 638175"/>
              <a:gd name="connsiteX2" fmla="*/ 1593802 w 2235200"/>
              <a:gd name="connsiteY2" fmla="*/ 0 h 638175"/>
              <a:gd name="connsiteX3" fmla="*/ 2235200 w 2235200"/>
              <a:gd name="connsiteY3" fmla="*/ 638175 h 638175"/>
              <a:gd name="connsiteX4" fmla="*/ 0 w 2235200"/>
              <a:gd name="connsiteY4" fmla="*/ 638175 h 638175"/>
              <a:gd name="connsiteX0" fmla="*/ 0 w 2235200"/>
              <a:gd name="connsiteY0" fmla="*/ 638175 h 638175"/>
              <a:gd name="connsiteX1" fmla="*/ 641398 w 2235200"/>
              <a:gd name="connsiteY1" fmla="*/ 0 h 638175"/>
              <a:gd name="connsiteX2" fmla="*/ 1593802 w 2235200"/>
              <a:gd name="connsiteY2" fmla="*/ 0 h 638175"/>
              <a:gd name="connsiteX3" fmla="*/ 2235200 w 2235200"/>
              <a:gd name="connsiteY3" fmla="*/ 638175 h 638175"/>
              <a:gd name="connsiteX4" fmla="*/ 0 w 2235200"/>
              <a:gd name="connsiteY4" fmla="*/ 638175 h 638175"/>
              <a:gd name="connsiteX0" fmla="*/ 0 w 2235200"/>
              <a:gd name="connsiteY0" fmla="*/ 650076 h 650076"/>
              <a:gd name="connsiteX1" fmla="*/ 641398 w 2235200"/>
              <a:gd name="connsiteY1" fmla="*/ 11901 h 650076"/>
              <a:gd name="connsiteX2" fmla="*/ 1605702 w 2235200"/>
              <a:gd name="connsiteY2" fmla="*/ 0 h 650076"/>
              <a:gd name="connsiteX3" fmla="*/ 2235200 w 2235200"/>
              <a:gd name="connsiteY3" fmla="*/ 650076 h 650076"/>
              <a:gd name="connsiteX4" fmla="*/ 0 w 2235200"/>
              <a:gd name="connsiteY4" fmla="*/ 650076 h 650076"/>
              <a:gd name="connsiteX0" fmla="*/ 0 w 2235200"/>
              <a:gd name="connsiteY0" fmla="*/ 638176 h 638176"/>
              <a:gd name="connsiteX1" fmla="*/ 641398 w 2235200"/>
              <a:gd name="connsiteY1" fmla="*/ 1 h 638176"/>
              <a:gd name="connsiteX2" fmla="*/ 1593802 w 2235200"/>
              <a:gd name="connsiteY2" fmla="*/ 0 h 638176"/>
              <a:gd name="connsiteX3" fmla="*/ 2235200 w 2235200"/>
              <a:gd name="connsiteY3" fmla="*/ 638176 h 638176"/>
              <a:gd name="connsiteX4" fmla="*/ 0 w 2235200"/>
              <a:gd name="connsiteY4" fmla="*/ 638176 h 63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638176">
                <a:moveTo>
                  <a:pt x="0" y="638176"/>
                </a:moveTo>
                <a:lnTo>
                  <a:pt x="641398" y="1"/>
                </a:lnTo>
                <a:lnTo>
                  <a:pt x="1593802" y="0"/>
                </a:lnTo>
                <a:lnTo>
                  <a:pt x="2235200" y="638176"/>
                </a:lnTo>
                <a:lnTo>
                  <a:pt x="0" y="638176"/>
                </a:lnTo>
                <a:close/>
              </a:path>
            </a:pathLst>
          </a:custGeom>
          <a:solidFill>
            <a:srgbClr val="FFCC33"/>
          </a:solidFill>
          <a:ln w="9525" cap="flat" cmpd="sng" algn="ctr">
            <a:noFill/>
            <a:prstDash val="solid"/>
            <a:round/>
            <a:headEnd type="none" w="med" len="med"/>
            <a:tailEnd type="none" w="med" len="med"/>
          </a:ln>
          <a:effectLst/>
        </p:spPr>
        <p:txBody>
          <a:bodyPr/>
          <a:lstStyle/>
          <a:p>
            <a:pPr algn="ctr"/>
            <a:endParaRPr lang="en-US"/>
          </a:p>
        </p:txBody>
      </p:sp>
      <p:sp>
        <p:nvSpPr>
          <p:cNvPr id="14" name="Trapezoid 7"/>
          <p:cNvSpPr/>
          <p:nvPr userDrawn="1"/>
        </p:nvSpPr>
        <p:spPr bwMode="auto">
          <a:xfrm rot="8100000">
            <a:off x="6333940" y="3788782"/>
            <a:ext cx="3571875" cy="642142"/>
          </a:xfrm>
          <a:custGeom>
            <a:avLst/>
            <a:gdLst>
              <a:gd name="connsiteX0" fmla="*/ 0 w 3571875"/>
              <a:gd name="connsiteY0" fmla="*/ 638175 h 638175"/>
              <a:gd name="connsiteX1" fmla="*/ 641398 w 3571875"/>
              <a:gd name="connsiteY1" fmla="*/ 0 h 638175"/>
              <a:gd name="connsiteX2" fmla="*/ 2930477 w 3571875"/>
              <a:gd name="connsiteY2" fmla="*/ 0 h 638175"/>
              <a:gd name="connsiteX3" fmla="*/ 3571875 w 3571875"/>
              <a:gd name="connsiteY3" fmla="*/ 638175 h 638175"/>
              <a:gd name="connsiteX4" fmla="*/ 0 w 3571875"/>
              <a:gd name="connsiteY4" fmla="*/ 638175 h 638175"/>
              <a:gd name="connsiteX0" fmla="*/ 0 w 3571875"/>
              <a:gd name="connsiteY0" fmla="*/ 646109 h 646109"/>
              <a:gd name="connsiteX1" fmla="*/ 641398 w 3571875"/>
              <a:gd name="connsiteY1" fmla="*/ 7934 h 646109"/>
              <a:gd name="connsiteX2" fmla="*/ 2938411 w 3571875"/>
              <a:gd name="connsiteY2" fmla="*/ 0 h 646109"/>
              <a:gd name="connsiteX3" fmla="*/ 3571875 w 3571875"/>
              <a:gd name="connsiteY3" fmla="*/ 646109 h 646109"/>
              <a:gd name="connsiteX4" fmla="*/ 0 w 3571875"/>
              <a:gd name="connsiteY4" fmla="*/ 646109 h 646109"/>
              <a:gd name="connsiteX0" fmla="*/ 0 w 3571875"/>
              <a:gd name="connsiteY0" fmla="*/ 642142 h 642142"/>
              <a:gd name="connsiteX1" fmla="*/ 641398 w 3571875"/>
              <a:gd name="connsiteY1" fmla="*/ 3967 h 642142"/>
              <a:gd name="connsiteX2" fmla="*/ 2934444 w 3571875"/>
              <a:gd name="connsiteY2" fmla="*/ 0 h 642142"/>
              <a:gd name="connsiteX3" fmla="*/ 3571875 w 3571875"/>
              <a:gd name="connsiteY3" fmla="*/ 642142 h 642142"/>
              <a:gd name="connsiteX4" fmla="*/ 0 w 3571875"/>
              <a:gd name="connsiteY4" fmla="*/ 642142 h 642142"/>
              <a:gd name="connsiteX0" fmla="*/ 0 w 3571875"/>
              <a:gd name="connsiteY0" fmla="*/ 642142 h 642142"/>
              <a:gd name="connsiteX1" fmla="*/ 641398 w 3571875"/>
              <a:gd name="connsiteY1" fmla="*/ 3967 h 642142"/>
              <a:gd name="connsiteX2" fmla="*/ 2934444 w 3571875"/>
              <a:gd name="connsiteY2" fmla="*/ 0 h 642142"/>
              <a:gd name="connsiteX3" fmla="*/ 3571875 w 3571875"/>
              <a:gd name="connsiteY3" fmla="*/ 642142 h 642142"/>
              <a:gd name="connsiteX4" fmla="*/ 0 w 3571875"/>
              <a:gd name="connsiteY4" fmla="*/ 642142 h 642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642142">
                <a:moveTo>
                  <a:pt x="0" y="642142"/>
                </a:moveTo>
                <a:lnTo>
                  <a:pt x="641398" y="3967"/>
                </a:lnTo>
                <a:lnTo>
                  <a:pt x="2934444" y="0"/>
                </a:lnTo>
                <a:lnTo>
                  <a:pt x="3571875" y="642142"/>
                </a:lnTo>
                <a:lnTo>
                  <a:pt x="0" y="642142"/>
                </a:lnTo>
                <a:close/>
              </a:path>
            </a:pathLst>
          </a:custGeom>
          <a:solidFill>
            <a:srgbClr val="D8CFC6"/>
          </a:solidFill>
          <a:ln w="9525" cap="flat" cmpd="sng" algn="ctr">
            <a:noFill/>
            <a:prstDash val="solid"/>
            <a:round/>
            <a:headEnd type="none" w="med" len="med"/>
            <a:tailEnd type="none" w="med" len="med"/>
          </a:ln>
          <a:effectLst/>
        </p:spPr>
        <p:txBody>
          <a:bodyPr/>
          <a:lstStyle/>
          <a:p>
            <a:pPr algn="ctr"/>
            <a:endParaRPr lang="en-US"/>
          </a:p>
        </p:txBody>
      </p:sp>
      <p:sp>
        <p:nvSpPr>
          <p:cNvPr id="15" name="Date Placeholder 2"/>
          <p:cNvSpPr>
            <a:spLocks noGrp="1"/>
          </p:cNvSpPr>
          <p:nvPr>
            <p:ph type="dt" sz="quarter" idx="2"/>
          </p:nvPr>
        </p:nvSpPr>
        <p:spPr bwMode="auto">
          <a:xfrm>
            <a:off x="460375" y="853281"/>
            <a:ext cx="2133600" cy="2746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00" b="1">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221A50-190E-495B-951B-1C42C44EF0DB}" type="datetime4">
              <a:rPr lang="en-GB" smtClean="0">
                <a:solidFill>
                  <a:srgbClr val="000000"/>
                </a:solidFill>
              </a:rPr>
              <a:pPr eaLnBrk="1" hangingPunct="1"/>
              <a:t>17 April 2019</a:t>
            </a:fld>
            <a:endParaRPr lang="en-US" sz="800" dirty="0">
              <a:solidFill>
                <a:srgbClr val="000000"/>
              </a:solidFill>
            </a:endParaRPr>
          </a:p>
        </p:txBody>
      </p:sp>
    </p:spTree>
    <p:extLst>
      <p:ext uri="{BB962C8B-B14F-4D97-AF65-F5344CB8AC3E}">
        <p14:creationId xmlns:p14="http://schemas.microsoft.com/office/powerpoint/2010/main" val="302490315"/>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5143500"/>
          </a:xfrm>
          <a:prstGeom prst="rect">
            <a:avLst/>
          </a:prstGeom>
          <a:gradFill flip="none" rotWithShape="1">
            <a:gsLst>
              <a:gs pos="0">
                <a:schemeClr val="tx1"/>
              </a:gs>
              <a:gs pos="72000">
                <a:schemeClr val="tx1">
                  <a:lumMod val="65000"/>
                  <a:lumOff val="35000"/>
                </a:schemeClr>
              </a:gs>
              <a:gs pos="100000">
                <a:schemeClr val="tx1">
                  <a:lumMod val="50000"/>
                  <a:lumOff val="50000"/>
                </a:schemeClr>
              </a:gs>
              <a:gs pos="53000">
                <a:schemeClr val="tx1">
                  <a:lumMod val="75000"/>
                  <a:lumOff val="25000"/>
                </a:schemeClr>
              </a:gs>
              <a:gs pos="32000">
                <a:schemeClr val="tx1">
                  <a:lumMod val="85000"/>
                  <a:lumOff val="15000"/>
                </a:scheme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5" name="Text Box 6"/>
          <p:cNvSpPr txBox="1">
            <a:spLocks noChangeArrowheads="1"/>
          </p:cNvSpPr>
          <p:nvPr userDrawn="1"/>
        </p:nvSpPr>
        <p:spPr bwMode="auto">
          <a:xfrm>
            <a:off x="371475" y="4640263"/>
            <a:ext cx="1043876" cy="23083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FFFFFF"/>
                </a:solidFill>
                <a:effectLst/>
                <a:uLnTx/>
                <a:uFillTx/>
                <a:latin typeface="Lubalin Graph ECG" panose="02060502020205020404" pitchFamily="18" charset="0"/>
                <a:ea typeface="ＭＳ Ｐゴシック" charset="0"/>
                <a:cs typeface="Arial"/>
              </a:rPr>
              <a:t>www.axis.com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3505" y="4735513"/>
            <a:ext cx="701101" cy="253006"/>
          </a:xfrm>
          <a:prstGeom prst="rect">
            <a:avLst/>
          </a:prstGeom>
        </p:spPr>
      </p:pic>
    </p:spTree>
    <p:extLst>
      <p:ext uri="{BB962C8B-B14F-4D97-AF65-F5344CB8AC3E}">
        <p14:creationId xmlns:p14="http://schemas.microsoft.com/office/powerpoint/2010/main" val="2937026204"/>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60375" y="4700588"/>
            <a:ext cx="976313" cy="230187"/>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900" b="1" noProof="0" dirty="0">
                <a:solidFill>
                  <a:srgbClr val="000000"/>
                </a:solidFill>
                <a:latin typeface="Arial"/>
                <a:cs typeface="Arial"/>
              </a:rPr>
              <a:t>www.axis.com</a:t>
            </a:r>
          </a:p>
        </p:txBody>
      </p:sp>
      <p:pic>
        <p:nvPicPr>
          <p:cNvPr id="5" name="Picture 16" descr="AXIS_LOGO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2375" y="149225"/>
            <a:ext cx="882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rapezoid 6"/>
          <p:cNvSpPr/>
          <p:nvPr/>
        </p:nvSpPr>
        <p:spPr bwMode="auto">
          <a:xfrm rot="8100000">
            <a:off x="7469189" y="4260851"/>
            <a:ext cx="2235200" cy="638176"/>
          </a:xfrm>
          <a:custGeom>
            <a:avLst/>
            <a:gdLst>
              <a:gd name="connsiteX0" fmla="*/ 0 w 2235200"/>
              <a:gd name="connsiteY0" fmla="*/ 638175 h 638175"/>
              <a:gd name="connsiteX1" fmla="*/ 641398 w 2235200"/>
              <a:gd name="connsiteY1" fmla="*/ 0 h 638175"/>
              <a:gd name="connsiteX2" fmla="*/ 1593802 w 2235200"/>
              <a:gd name="connsiteY2" fmla="*/ 0 h 638175"/>
              <a:gd name="connsiteX3" fmla="*/ 2235200 w 2235200"/>
              <a:gd name="connsiteY3" fmla="*/ 638175 h 638175"/>
              <a:gd name="connsiteX4" fmla="*/ 0 w 2235200"/>
              <a:gd name="connsiteY4" fmla="*/ 638175 h 638175"/>
              <a:gd name="connsiteX0" fmla="*/ 0 w 2235200"/>
              <a:gd name="connsiteY0" fmla="*/ 638175 h 638175"/>
              <a:gd name="connsiteX1" fmla="*/ 641398 w 2235200"/>
              <a:gd name="connsiteY1" fmla="*/ 0 h 638175"/>
              <a:gd name="connsiteX2" fmla="*/ 1593802 w 2235200"/>
              <a:gd name="connsiteY2" fmla="*/ 0 h 638175"/>
              <a:gd name="connsiteX3" fmla="*/ 2235200 w 2235200"/>
              <a:gd name="connsiteY3" fmla="*/ 638175 h 638175"/>
              <a:gd name="connsiteX4" fmla="*/ 0 w 2235200"/>
              <a:gd name="connsiteY4" fmla="*/ 638175 h 638175"/>
              <a:gd name="connsiteX0" fmla="*/ 0 w 2235200"/>
              <a:gd name="connsiteY0" fmla="*/ 650076 h 650076"/>
              <a:gd name="connsiteX1" fmla="*/ 641398 w 2235200"/>
              <a:gd name="connsiteY1" fmla="*/ 11901 h 650076"/>
              <a:gd name="connsiteX2" fmla="*/ 1605702 w 2235200"/>
              <a:gd name="connsiteY2" fmla="*/ 0 h 650076"/>
              <a:gd name="connsiteX3" fmla="*/ 2235200 w 2235200"/>
              <a:gd name="connsiteY3" fmla="*/ 650076 h 650076"/>
              <a:gd name="connsiteX4" fmla="*/ 0 w 2235200"/>
              <a:gd name="connsiteY4" fmla="*/ 650076 h 650076"/>
              <a:gd name="connsiteX0" fmla="*/ 0 w 2235200"/>
              <a:gd name="connsiteY0" fmla="*/ 638176 h 638176"/>
              <a:gd name="connsiteX1" fmla="*/ 641398 w 2235200"/>
              <a:gd name="connsiteY1" fmla="*/ 1 h 638176"/>
              <a:gd name="connsiteX2" fmla="*/ 1593802 w 2235200"/>
              <a:gd name="connsiteY2" fmla="*/ 0 h 638176"/>
              <a:gd name="connsiteX3" fmla="*/ 2235200 w 2235200"/>
              <a:gd name="connsiteY3" fmla="*/ 638176 h 638176"/>
              <a:gd name="connsiteX4" fmla="*/ 0 w 2235200"/>
              <a:gd name="connsiteY4" fmla="*/ 638176 h 63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638176">
                <a:moveTo>
                  <a:pt x="0" y="638176"/>
                </a:moveTo>
                <a:lnTo>
                  <a:pt x="641398" y="1"/>
                </a:lnTo>
                <a:lnTo>
                  <a:pt x="1593802" y="0"/>
                </a:lnTo>
                <a:lnTo>
                  <a:pt x="2235200" y="638176"/>
                </a:lnTo>
                <a:lnTo>
                  <a:pt x="0" y="638176"/>
                </a:lnTo>
                <a:close/>
              </a:path>
            </a:pathLst>
          </a:custGeom>
          <a:solidFill>
            <a:srgbClr val="FFCC33"/>
          </a:solidFill>
          <a:ln w="9525" cap="flat" cmpd="sng" algn="ctr">
            <a:noFill/>
            <a:prstDash val="solid"/>
            <a:round/>
            <a:headEnd type="none" w="med" len="med"/>
            <a:tailEnd type="none" w="med" len="med"/>
          </a:ln>
          <a:effectLst/>
        </p:spPr>
        <p:txBody>
          <a:bodyPr/>
          <a:lstStyle/>
          <a:p>
            <a:pPr algn="ctr"/>
            <a:endParaRPr lang="en-US"/>
          </a:p>
        </p:txBody>
      </p:sp>
      <p:sp>
        <p:nvSpPr>
          <p:cNvPr id="8" name="Trapezoid 7"/>
          <p:cNvSpPr/>
          <p:nvPr/>
        </p:nvSpPr>
        <p:spPr bwMode="auto">
          <a:xfrm rot="8100000">
            <a:off x="6333940" y="3788782"/>
            <a:ext cx="3571875" cy="642142"/>
          </a:xfrm>
          <a:custGeom>
            <a:avLst/>
            <a:gdLst>
              <a:gd name="connsiteX0" fmla="*/ 0 w 3571875"/>
              <a:gd name="connsiteY0" fmla="*/ 638175 h 638175"/>
              <a:gd name="connsiteX1" fmla="*/ 641398 w 3571875"/>
              <a:gd name="connsiteY1" fmla="*/ 0 h 638175"/>
              <a:gd name="connsiteX2" fmla="*/ 2930477 w 3571875"/>
              <a:gd name="connsiteY2" fmla="*/ 0 h 638175"/>
              <a:gd name="connsiteX3" fmla="*/ 3571875 w 3571875"/>
              <a:gd name="connsiteY3" fmla="*/ 638175 h 638175"/>
              <a:gd name="connsiteX4" fmla="*/ 0 w 3571875"/>
              <a:gd name="connsiteY4" fmla="*/ 638175 h 638175"/>
              <a:gd name="connsiteX0" fmla="*/ 0 w 3571875"/>
              <a:gd name="connsiteY0" fmla="*/ 646109 h 646109"/>
              <a:gd name="connsiteX1" fmla="*/ 641398 w 3571875"/>
              <a:gd name="connsiteY1" fmla="*/ 7934 h 646109"/>
              <a:gd name="connsiteX2" fmla="*/ 2938411 w 3571875"/>
              <a:gd name="connsiteY2" fmla="*/ 0 h 646109"/>
              <a:gd name="connsiteX3" fmla="*/ 3571875 w 3571875"/>
              <a:gd name="connsiteY3" fmla="*/ 646109 h 646109"/>
              <a:gd name="connsiteX4" fmla="*/ 0 w 3571875"/>
              <a:gd name="connsiteY4" fmla="*/ 646109 h 646109"/>
              <a:gd name="connsiteX0" fmla="*/ 0 w 3571875"/>
              <a:gd name="connsiteY0" fmla="*/ 642142 h 642142"/>
              <a:gd name="connsiteX1" fmla="*/ 641398 w 3571875"/>
              <a:gd name="connsiteY1" fmla="*/ 3967 h 642142"/>
              <a:gd name="connsiteX2" fmla="*/ 2934444 w 3571875"/>
              <a:gd name="connsiteY2" fmla="*/ 0 h 642142"/>
              <a:gd name="connsiteX3" fmla="*/ 3571875 w 3571875"/>
              <a:gd name="connsiteY3" fmla="*/ 642142 h 642142"/>
              <a:gd name="connsiteX4" fmla="*/ 0 w 3571875"/>
              <a:gd name="connsiteY4" fmla="*/ 642142 h 642142"/>
              <a:gd name="connsiteX0" fmla="*/ 0 w 3571875"/>
              <a:gd name="connsiteY0" fmla="*/ 642142 h 642142"/>
              <a:gd name="connsiteX1" fmla="*/ 641398 w 3571875"/>
              <a:gd name="connsiteY1" fmla="*/ 3967 h 642142"/>
              <a:gd name="connsiteX2" fmla="*/ 2934444 w 3571875"/>
              <a:gd name="connsiteY2" fmla="*/ 0 h 642142"/>
              <a:gd name="connsiteX3" fmla="*/ 3571875 w 3571875"/>
              <a:gd name="connsiteY3" fmla="*/ 642142 h 642142"/>
              <a:gd name="connsiteX4" fmla="*/ 0 w 3571875"/>
              <a:gd name="connsiteY4" fmla="*/ 642142 h 642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642142">
                <a:moveTo>
                  <a:pt x="0" y="642142"/>
                </a:moveTo>
                <a:lnTo>
                  <a:pt x="641398" y="3967"/>
                </a:lnTo>
                <a:lnTo>
                  <a:pt x="2934444" y="0"/>
                </a:lnTo>
                <a:lnTo>
                  <a:pt x="3571875" y="642142"/>
                </a:lnTo>
                <a:lnTo>
                  <a:pt x="0" y="642142"/>
                </a:lnTo>
                <a:close/>
              </a:path>
            </a:pathLst>
          </a:custGeom>
          <a:solidFill>
            <a:srgbClr val="D8CFC6"/>
          </a:solidFill>
          <a:ln w="9525" cap="flat" cmpd="sng" algn="ctr">
            <a:noFill/>
            <a:prstDash val="solid"/>
            <a:round/>
            <a:headEnd type="none" w="med" len="med"/>
            <a:tailEnd type="none" w="med" len="med"/>
          </a:ln>
          <a:effectLst/>
        </p:spPr>
        <p:txBody>
          <a:bodyPr/>
          <a:lstStyle/>
          <a:p>
            <a:pPr algn="ctr"/>
            <a:endParaRPr lang="en-US"/>
          </a:p>
        </p:txBody>
      </p:sp>
      <p:sp>
        <p:nvSpPr>
          <p:cNvPr id="557061" name="Rectangle 5"/>
          <p:cNvSpPr>
            <a:spLocks noGrp="1" noChangeArrowheads="1"/>
          </p:cNvSpPr>
          <p:nvPr>
            <p:ph type="ctrTitle"/>
          </p:nvPr>
        </p:nvSpPr>
        <p:spPr>
          <a:xfrm>
            <a:off x="461413" y="1201587"/>
            <a:ext cx="7082007" cy="3114198"/>
          </a:xfrm>
          <a:prstGeom prst="rect">
            <a:avLst/>
          </a:prstGeom>
        </p:spPr>
        <p:txBody>
          <a:bodyPr/>
          <a:lstStyle>
            <a:lvl1pPr algn="l">
              <a:lnSpc>
                <a:spcPts val="5780"/>
              </a:lnSpc>
              <a:spcBef>
                <a:spcPct val="30000"/>
              </a:spcBef>
              <a:spcAft>
                <a:spcPct val="30000"/>
              </a:spcAft>
              <a:defRPr sz="5400" spc="0">
                <a:solidFill>
                  <a:srgbClr val="FFCC33"/>
                </a:solidFill>
                <a:latin typeface="Arial"/>
                <a:cs typeface="Arial"/>
              </a:defRPr>
            </a:lvl1pPr>
          </a:lstStyle>
          <a:p>
            <a:r>
              <a:rPr lang="en-US"/>
              <a:t>Click to edit Master title style</a:t>
            </a:r>
            <a:endParaRPr lang="sv-SE" dirty="0"/>
          </a:p>
        </p:txBody>
      </p:sp>
      <p:sp>
        <p:nvSpPr>
          <p:cNvPr id="557062" name="Rectangle 6"/>
          <p:cNvSpPr>
            <a:spLocks noGrp="1" noChangeArrowheads="1"/>
          </p:cNvSpPr>
          <p:nvPr>
            <p:ph type="subTitle" idx="1"/>
          </p:nvPr>
        </p:nvSpPr>
        <p:spPr>
          <a:xfrm>
            <a:off x="461413" y="3602266"/>
            <a:ext cx="6400800" cy="342900"/>
          </a:xfrm>
        </p:spPr>
        <p:txBody>
          <a:bodyPr/>
          <a:lstStyle>
            <a:lvl1pPr marL="0" indent="0" algn="l">
              <a:spcBef>
                <a:spcPct val="30000"/>
              </a:spcBef>
              <a:spcAft>
                <a:spcPct val="30000"/>
              </a:spcAft>
              <a:buFontTx/>
              <a:buNone/>
              <a:defRPr sz="1600" b="1">
                <a:solidFill>
                  <a:srgbClr val="7B6E60"/>
                </a:solidFill>
                <a:latin typeface="Arial"/>
                <a:cs typeface="Arial"/>
              </a:defRPr>
            </a:lvl1pPr>
          </a:lstStyle>
          <a:p>
            <a:r>
              <a:rPr lang="en-US"/>
              <a:t>Click to edit Master subtitle style</a:t>
            </a:r>
            <a:endParaRPr lang="sv-SE" dirty="0"/>
          </a:p>
        </p:txBody>
      </p:sp>
      <p:sp>
        <p:nvSpPr>
          <p:cNvPr id="10" name="Trapezoid 6"/>
          <p:cNvSpPr/>
          <p:nvPr/>
        </p:nvSpPr>
        <p:spPr bwMode="auto">
          <a:xfrm rot="8100000">
            <a:off x="7469189" y="4260851"/>
            <a:ext cx="2235200" cy="638176"/>
          </a:xfrm>
          <a:custGeom>
            <a:avLst/>
            <a:gdLst>
              <a:gd name="connsiteX0" fmla="*/ 0 w 2235200"/>
              <a:gd name="connsiteY0" fmla="*/ 638175 h 638175"/>
              <a:gd name="connsiteX1" fmla="*/ 641398 w 2235200"/>
              <a:gd name="connsiteY1" fmla="*/ 0 h 638175"/>
              <a:gd name="connsiteX2" fmla="*/ 1593802 w 2235200"/>
              <a:gd name="connsiteY2" fmla="*/ 0 h 638175"/>
              <a:gd name="connsiteX3" fmla="*/ 2235200 w 2235200"/>
              <a:gd name="connsiteY3" fmla="*/ 638175 h 638175"/>
              <a:gd name="connsiteX4" fmla="*/ 0 w 2235200"/>
              <a:gd name="connsiteY4" fmla="*/ 638175 h 638175"/>
              <a:gd name="connsiteX0" fmla="*/ 0 w 2235200"/>
              <a:gd name="connsiteY0" fmla="*/ 638175 h 638175"/>
              <a:gd name="connsiteX1" fmla="*/ 641398 w 2235200"/>
              <a:gd name="connsiteY1" fmla="*/ 0 h 638175"/>
              <a:gd name="connsiteX2" fmla="*/ 1593802 w 2235200"/>
              <a:gd name="connsiteY2" fmla="*/ 0 h 638175"/>
              <a:gd name="connsiteX3" fmla="*/ 2235200 w 2235200"/>
              <a:gd name="connsiteY3" fmla="*/ 638175 h 638175"/>
              <a:gd name="connsiteX4" fmla="*/ 0 w 2235200"/>
              <a:gd name="connsiteY4" fmla="*/ 638175 h 638175"/>
              <a:gd name="connsiteX0" fmla="*/ 0 w 2235200"/>
              <a:gd name="connsiteY0" fmla="*/ 650076 h 650076"/>
              <a:gd name="connsiteX1" fmla="*/ 641398 w 2235200"/>
              <a:gd name="connsiteY1" fmla="*/ 11901 h 650076"/>
              <a:gd name="connsiteX2" fmla="*/ 1605702 w 2235200"/>
              <a:gd name="connsiteY2" fmla="*/ 0 h 650076"/>
              <a:gd name="connsiteX3" fmla="*/ 2235200 w 2235200"/>
              <a:gd name="connsiteY3" fmla="*/ 650076 h 650076"/>
              <a:gd name="connsiteX4" fmla="*/ 0 w 2235200"/>
              <a:gd name="connsiteY4" fmla="*/ 650076 h 650076"/>
              <a:gd name="connsiteX0" fmla="*/ 0 w 2235200"/>
              <a:gd name="connsiteY0" fmla="*/ 638176 h 638176"/>
              <a:gd name="connsiteX1" fmla="*/ 641398 w 2235200"/>
              <a:gd name="connsiteY1" fmla="*/ 1 h 638176"/>
              <a:gd name="connsiteX2" fmla="*/ 1593802 w 2235200"/>
              <a:gd name="connsiteY2" fmla="*/ 0 h 638176"/>
              <a:gd name="connsiteX3" fmla="*/ 2235200 w 2235200"/>
              <a:gd name="connsiteY3" fmla="*/ 638176 h 638176"/>
              <a:gd name="connsiteX4" fmla="*/ 0 w 2235200"/>
              <a:gd name="connsiteY4" fmla="*/ 638176 h 63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638176">
                <a:moveTo>
                  <a:pt x="0" y="638176"/>
                </a:moveTo>
                <a:lnTo>
                  <a:pt x="641398" y="1"/>
                </a:lnTo>
                <a:lnTo>
                  <a:pt x="1593802" y="0"/>
                </a:lnTo>
                <a:lnTo>
                  <a:pt x="2235200" y="638176"/>
                </a:lnTo>
                <a:lnTo>
                  <a:pt x="0" y="638176"/>
                </a:lnTo>
                <a:close/>
              </a:path>
            </a:pathLst>
          </a:custGeom>
          <a:solidFill>
            <a:srgbClr val="FFCC33"/>
          </a:solidFill>
          <a:ln w="9525" cap="flat" cmpd="sng" algn="ctr">
            <a:noFill/>
            <a:prstDash val="solid"/>
            <a:round/>
            <a:headEnd type="none" w="med" len="med"/>
            <a:tailEnd type="none" w="med" len="med"/>
          </a:ln>
          <a:effectLst/>
        </p:spPr>
        <p:txBody>
          <a:bodyPr/>
          <a:lstStyle/>
          <a:p>
            <a:pPr algn="ctr"/>
            <a:endParaRPr lang="en-US"/>
          </a:p>
        </p:txBody>
      </p:sp>
      <p:sp>
        <p:nvSpPr>
          <p:cNvPr id="11" name="Trapezoid 7"/>
          <p:cNvSpPr/>
          <p:nvPr/>
        </p:nvSpPr>
        <p:spPr bwMode="auto">
          <a:xfrm rot="8100000">
            <a:off x="6333940" y="3788782"/>
            <a:ext cx="3571875" cy="642142"/>
          </a:xfrm>
          <a:custGeom>
            <a:avLst/>
            <a:gdLst>
              <a:gd name="connsiteX0" fmla="*/ 0 w 3571875"/>
              <a:gd name="connsiteY0" fmla="*/ 638175 h 638175"/>
              <a:gd name="connsiteX1" fmla="*/ 641398 w 3571875"/>
              <a:gd name="connsiteY1" fmla="*/ 0 h 638175"/>
              <a:gd name="connsiteX2" fmla="*/ 2930477 w 3571875"/>
              <a:gd name="connsiteY2" fmla="*/ 0 h 638175"/>
              <a:gd name="connsiteX3" fmla="*/ 3571875 w 3571875"/>
              <a:gd name="connsiteY3" fmla="*/ 638175 h 638175"/>
              <a:gd name="connsiteX4" fmla="*/ 0 w 3571875"/>
              <a:gd name="connsiteY4" fmla="*/ 638175 h 638175"/>
              <a:gd name="connsiteX0" fmla="*/ 0 w 3571875"/>
              <a:gd name="connsiteY0" fmla="*/ 646109 h 646109"/>
              <a:gd name="connsiteX1" fmla="*/ 641398 w 3571875"/>
              <a:gd name="connsiteY1" fmla="*/ 7934 h 646109"/>
              <a:gd name="connsiteX2" fmla="*/ 2938411 w 3571875"/>
              <a:gd name="connsiteY2" fmla="*/ 0 h 646109"/>
              <a:gd name="connsiteX3" fmla="*/ 3571875 w 3571875"/>
              <a:gd name="connsiteY3" fmla="*/ 646109 h 646109"/>
              <a:gd name="connsiteX4" fmla="*/ 0 w 3571875"/>
              <a:gd name="connsiteY4" fmla="*/ 646109 h 646109"/>
              <a:gd name="connsiteX0" fmla="*/ 0 w 3571875"/>
              <a:gd name="connsiteY0" fmla="*/ 642142 h 642142"/>
              <a:gd name="connsiteX1" fmla="*/ 641398 w 3571875"/>
              <a:gd name="connsiteY1" fmla="*/ 3967 h 642142"/>
              <a:gd name="connsiteX2" fmla="*/ 2934444 w 3571875"/>
              <a:gd name="connsiteY2" fmla="*/ 0 h 642142"/>
              <a:gd name="connsiteX3" fmla="*/ 3571875 w 3571875"/>
              <a:gd name="connsiteY3" fmla="*/ 642142 h 642142"/>
              <a:gd name="connsiteX4" fmla="*/ 0 w 3571875"/>
              <a:gd name="connsiteY4" fmla="*/ 642142 h 642142"/>
              <a:gd name="connsiteX0" fmla="*/ 0 w 3571875"/>
              <a:gd name="connsiteY0" fmla="*/ 642142 h 642142"/>
              <a:gd name="connsiteX1" fmla="*/ 641398 w 3571875"/>
              <a:gd name="connsiteY1" fmla="*/ 3967 h 642142"/>
              <a:gd name="connsiteX2" fmla="*/ 2934444 w 3571875"/>
              <a:gd name="connsiteY2" fmla="*/ 0 h 642142"/>
              <a:gd name="connsiteX3" fmla="*/ 3571875 w 3571875"/>
              <a:gd name="connsiteY3" fmla="*/ 642142 h 642142"/>
              <a:gd name="connsiteX4" fmla="*/ 0 w 3571875"/>
              <a:gd name="connsiteY4" fmla="*/ 642142 h 642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642142">
                <a:moveTo>
                  <a:pt x="0" y="642142"/>
                </a:moveTo>
                <a:lnTo>
                  <a:pt x="641398" y="3967"/>
                </a:lnTo>
                <a:lnTo>
                  <a:pt x="2934444" y="0"/>
                </a:lnTo>
                <a:lnTo>
                  <a:pt x="3571875" y="642142"/>
                </a:lnTo>
                <a:lnTo>
                  <a:pt x="0" y="642142"/>
                </a:lnTo>
                <a:close/>
              </a:path>
            </a:pathLst>
          </a:custGeom>
          <a:solidFill>
            <a:srgbClr val="D8CFC6"/>
          </a:solidFill>
          <a:ln w="9525" cap="flat" cmpd="sng" algn="ctr">
            <a:noFill/>
            <a:prstDash val="solid"/>
            <a:round/>
            <a:headEnd type="none" w="med" len="med"/>
            <a:tailEnd type="none" w="med" len="med"/>
          </a:ln>
          <a:effectLst/>
        </p:spPr>
        <p:txBody>
          <a:bodyPr/>
          <a:lstStyle/>
          <a:p>
            <a:pPr algn="ctr"/>
            <a:endParaRPr lang="en-US"/>
          </a:p>
        </p:txBody>
      </p:sp>
      <p:sp>
        <p:nvSpPr>
          <p:cNvPr id="13" name="Trapezoid 6"/>
          <p:cNvSpPr/>
          <p:nvPr userDrawn="1"/>
        </p:nvSpPr>
        <p:spPr bwMode="auto">
          <a:xfrm rot="8100000">
            <a:off x="7469189" y="4260851"/>
            <a:ext cx="2235200" cy="638176"/>
          </a:xfrm>
          <a:custGeom>
            <a:avLst/>
            <a:gdLst>
              <a:gd name="connsiteX0" fmla="*/ 0 w 2235200"/>
              <a:gd name="connsiteY0" fmla="*/ 638175 h 638175"/>
              <a:gd name="connsiteX1" fmla="*/ 641398 w 2235200"/>
              <a:gd name="connsiteY1" fmla="*/ 0 h 638175"/>
              <a:gd name="connsiteX2" fmla="*/ 1593802 w 2235200"/>
              <a:gd name="connsiteY2" fmla="*/ 0 h 638175"/>
              <a:gd name="connsiteX3" fmla="*/ 2235200 w 2235200"/>
              <a:gd name="connsiteY3" fmla="*/ 638175 h 638175"/>
              <a:gd name="connsiteX4" fmla="*/ 0 w 2235200"/>
              <a:gd name="connsiteY4" fmla="*/ 638175 h 638175"/>
              <a:gd name="connsiteX0" fmla="*/ 0 w 2235200"/>
              <a:gd name="connsiteY0" fmla="*/ 638175 h 638175"/>
              <a:gd name="connsiteX1" fmla="*/ 641398 w 2235200"/>
              <a:gd name="connsiteY1" fmla="*/ 0 h 638175"/>
              <a:gd name="connsiteX2" fmla="*/ 1593802 w 2235200"/>
              <a:gd name="connsiteY2" fmla="*/ 0 h 638175"/>
              <a:gd name="connsiteX3" fmla="*/ 2235200 w 2235200"/>
              <a:gd name="connsiteY3" fmla="*/ 638175 h 638175"/>
              <a:gd name="connsiteX4" fmla="*/ 0 w 2235200"/>
              <a:gd name="connsiteY4" fmla="*/ 638175 h 638175"/>
              <a:gd name="connsiteX0" fmla="*/ 0 w 2235200"/>
              <a:gd name="connsiteY0" fmla="*/ 650076 h 650076"/>
              <a:gd name="connsiteX1" fmla="*/ 641398 w 2235200"/>
              <a:gd name="connsiteY1" fmla="*/ 11901 h 650076"/>
              <a:gd name="connsiteX2" fmla="*/ 1605702 w 2235200"/>
              <a:gd name="connsiteY2" fmla="*/ 0 h 650076"/>
              <a:gd name="connsiteX3" fmla="*/ 2235200 w 2235200"/>
              <a:gd name="connsiteY3" fmla="*/ 650076 h 650076"/>
              <a:gd name="connsiteX4" fmla="*/ 0 w 2235200"/>
              <a:gd name="connsiteY4" fmla="*/ 650076 h 650076"/>
              <a:gd name="connsiteX0" fmla="*/ 0 w 2235200"/>
              <a:gd name="connsiteY0" fmla="*/ 638176 h 638176"/>
              <a:gd name="connsiteX1" fmla="*/ 641398 w 2235200"/>
              <a:gd name="connsiteY1" fmla="*/ 1 h 638176"/>
              <a:gd name="connsiteX2" fmla="*/ 1593802 w 2235200"/>
              <a:gd name="connsiteY2" fmla="*/ 0 h 638176"/>
              <a:gd name="connsiteX3" fmla="*/ 2235200 w 2235200"/>
              <a:gd name="connsiteY3" fmla="*/ 638176 h 638176"/>
              <a:gd name="connsiteX4" fmla="*/ 0 w 2235200"/>
              <a:gd name="connsiteY4" fmla="*/ 638176 h 63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638176">
                <a:moveTo>
                  <a:pt x="0" y="638176"/>
                </a:moveTo>
                <a:lnTo>
                  <a:pt x="641398" y="1"/>
                </a:lnTo>
                <a:lnTo>
                  <a:pt x="1593802" y="0"/>
                </a:lnTo>
                <a:lnTo>
                  <a:pt x="2235200" y="638176"/>
                </a:lnTo>
                <a:lnTo>
                  <a:pt x="0" y="638176"/>
                </a:lnTo>
                <a:close/>
              </a:path>
            </a:pathLst>
          </a:custGeom>
          <a:solidFill>
            <a:srgbClr val="FFCC33"/>
          </a:solidFill>
          <a:ln w="9525" cap="flat" cmpd="sng" algn="ctr">
            <a:noFill/>
            <a:prstDash val="solid"/>
            <a:round/>
            <a:headEnd type="none" w="med" len="med"/>
            <a:tailEnd type="none" w="med" len="med"/>
          </a:ln>
          <a:effectLst/>
        </p:spPr>
        <p:txBody>
          <a:bodyPr/>
          <a:lstStyle/>
          <a:p>
            <a:pPr algn="ctr"/>
            <a:endParaRPr lang="en-US"/>
          </a:p>
        </p:txBody>
      </p:sp>
      <p:sp>
        <p:nvSpPr>
          <p:cNvPr id="14" name="Trapezoid 7"/>
          <p:cNvSpPr/>
          <p:nvPr userDrawn="1"/>
        </p:nvSpPr>
        <p:spPr bwMode="auto">
          <a:xfrm rot="8100000">
            <a:off x="6333940" y="3788782"/>
            <a:ext cx="3571875" cy="642142"/>
          </a:xfrm>
          <a:custGeom>
            <a:avLst/>
            <a:gdLst>
              <a:gd name="connsiteX0" fmla="*/ 0 w 3571875"/>
              <a:gd name="connsiteY0" fmla="*/ 638175 h 638175"/>
              <a:gd name="connsiteX1" fmla="*/ 641398 w 3571875"/>
              <a:gd name="connsiteY1" fmla="*/ 0 h 638175"/>
              <a:gd name="connsiteX2" fmla="*/ 2930477 w 3571875"/>
              <a:gd name="connsiteY2" fmla="*/ 0 h 638175"/>
              <a:gd name="connsiteX3" fmla="*/ 3571875 w 3571875"/>
              <a:gd name="connsiteY3" fmla="*/ 638175 h 638175"/>
              <a:gd name="connsiteX4" fmla="*/ 0 w 3571875"/>
              <a:gd name="connsiteY4" fmla="*/ 638175 h 638175"/>
              <a:gd name="connsiteX0" fmla="*/ 0 w 3571875"/>
              <a:gd name="connsiteY0" fmla="*/ 646109 h 646109"/>
              <a:gd name="connsiteX1" fmla="*/ 641398 w 3571875"/>
              <a:gd name="connsiteY1" fmla="*/ 7934 h 646109"/>
              <a:gd name="connsiteX2" fmla="*/ 2938411 w 3571875"/>
              <a:gd name="connsiteY2" fmla="*/ 0 h 646109"/>
              <a:gd name="connsiteX3" fmla="*/ 3571875 w 3571875"/>
              <a:gd name="connsiteY3" fmla="*/ 646109 h 646109"/>
              <a:gd name="connsiteX4" fmla="*/ 0 w 3571875"/>
              <a:gd name="connsiteY4" fmla="*/ 646109 h 646109"/>
              <a:gd name="connsiteX0" fmla="*/ 0 w 3571875"/>
              <a:gd name="connsiteY0" fmla="*/ 642142 h 642142"/>
              <a:gd name="connsiteX1" fmla="*/ 641398 w 3571875"/>
              <a:gd name="connsiteY1" fmla="*/ 3967 h 642142"/>
              <a:gd name="connsiteX2" fmla="*/ 2934444 w 3571875"/>
              <a:gd name="connsiteY2" fmla="*/ 0 h 642142"/>
              <a:gd name="connsiteX3" fmla="*/ 3571875 w 3571875"/>
              <a:gd name="connsiteY3" fmla="*/ 642142 h 642142"/>
              <a:gd name="connsiteX4" fmla="*/ 0 w 3571875"/>
              <a:gd name="connsiteY4" fmla="*/ 642142 h 642142"/>
              <a:gd name="connsiteX0" fmla="*/ 0 w 3571875"/>
              <a:gd name="connsiteY0" fmla="*/ 642142 h 642142"/>
              <a:gd name="connsiteX1" fmla="*/ 641398 w 3571875"/>
              <a:gd name="connsiteY1" fmla="*/ 3967 h 642142"/>
              <a:gd name="connsiteX2" fmla="*/ 2934444 w 3571875"/>
              <a:gd name="connsiteY2" fmla="*/ 0 h 642142"/>
              <a:gd name="connsiteX3" fmla="*/ 3571875 w 3571875"/>
              <a:gd name="connsiteY3" fmla="*/ 642142 h 642142"/>
              <a:gd name="connsiteX4" fmla="*/ 0 w 3571875"/>
              <a:gd name="connsiteY4" fmla="*/ 642142 h 642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642142">
                <a:moveTo>
                  <a:pt x="0" y="642142"/>
                </a:moveTo>
                <a:lnTo>
                  <a:pt x="641398" y="3967"/>
                </a:lnTo>
                <a:lnTo>
                  <a:pt x="2934444" y="0"/>
                </a:lnTo>
                <a:lnTo>
                  <a:pt x="3571875" y="642142"/>
                </a:lnTo>
                <a:lnTo>
                  <a:pt x="0" y="642142"/>
                </a:lnTo>
                <a:close/>
              </a:path>
            </a:pathLst>
          </a:custGeom>
          <a:solidFill>
            <a:srgbClr val="D8CFC6"/>
          </a:solidFill>
          <a:ln w="9525" cap="flat" cmpd="sng" algn="ctr">
            <a:noFill/>
            <a:prstDash val="solid"/>
            <a:round/>
            <a:headEnd type="none" w="med" len="med"/>
            <a:tailEnd type="none" w="med" len="med"/>
          </a:ln>
          <a:effectLst/>
        </p:spPr>
        <p:txBody>
          <a:bodyPr/>
          <a:lstStyle/>
          <a:p>
            <a:pPr algn="ctr"/>
            <a:endParaRPr lang="en-US"/>
          </a:p>
        </p:txBody>
      </p:sp>
      <p:sp>
        <p:nvSpPr>
          <p:cNvPr id="15" name="Date Placeholder 2"/>
          <p:cNvSpPr>
            <a:spLocks noGrp="1"/>
          </p:cNvSpPr>
          <p:nvPr>
            <p:ph type="dt" sz="quarter" idx="2"/>
          </p:nvPr>
        </p:nvSpPr>
        <p:spPr bwMode="auto">
          <a:xfrm>
            <a:off x="460375" y="853281"/>
            <a:ext cx="21336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b="1">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221A50-190E-495B-951B-1C42C44EF0DB}" type="datetime4">
              <a:rPr lang="en-GB" smtClean="0">
                <a:solidFill>
                  <a:srgbClr val="000000"/>
                </a:solidFill>
              </a:rPr>
              <a:pPr eaLnBrk="1" hangingPunct="1"/>
              <a:t>17 April 2019</a:t>
            </a:fld>
            <a:endParaRPr lang="en-US" sz="800" dirty="0">
              <a:solidFill>
                <a:srgbClr val="000000"/>
              </a:solidFill>
            </a:endParaRPr>
          </a:p>
        </p:txBody>
      </p:sp>
    </p:spTree>
    <p:extLst>
      <p:ext uri="{BB962C8B-B14F-4D97-AF65-F5344CB8AC3E}">
        <p14:creationId xmlns:p14="http://schemas.microsoft.com/office/powerpoint/2010/main" val="2397869932"/>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Slide">
    <p:spTree>
      <p:nvGrpSpPr>
        <p:cNvPr id="1" name=""/>
        <p:cNvGrpSpPr/>
        <p:nvPr/>
      </p:nvGrpSpPr>
      <p:grpSpPr>
        <a:xfrm>
          <a:off x="0" y="0"/>
          <a:ext cx="0" cy="0"/>
          <a:chOff x="0" y="0"/>
          <a:chExt cx="0" cy="0"/>
        </a:xfrm>
      </p:grpSpPr>
      <p:sp>
        <p:nvSpPr>
          <p:cNvPr id="4" name="Right Triangle 13"/>
          <p:cNvSpPr>
            <a:spLocks noChangeArrowheads="1"/>
          </p:cNvSpPr>
          <p:nvPr/>
        </p:nvSpPr>
        <p:spPr bwMode="auto">
          <a:xfrm rot="16200000">
            <a:off x="5522913" y="1522413"/>
            <a:ext cx="3629025" cy="3629025"/>
          </a:xfrm>
          <a:prstGeom prst="rtTriangle">
            <a:avLst/>
          </a:prstGeom>
          <a:solidFill>
            <a:srgbClr val="D8CFC6"/>
          </a:solidFill>
          <a:ln w="9525">
            <a:noFill/>
            <a:round/>
            <a:headEnd/>
            <a:tailEnd/>
          </a:ln>
        </p:spPr>
        <p:txBody>
          <a:bodyPr/>
          <a:lstStyle/>
          <a:p>
            <a:pPr algn="ctr"/>
            <a:endParaRPr lang="en-US"/>
          </a:p>
        </p:txBody>
      </p:sp>
      <p:sp>
        <p:nvSpPr>
          <p:cNvPr id="5" name="Snip Single Corner Rectangle 7"/>
          <p:cNvSpPr>
            <a:spLocks/>
          </p:cNvSpPr>
          <p:nvPr/>
        </p:nvSpPr>
        <p:spPr bwMode="auto">
          <a:xfrm rot="18900000" flipH="1">
            <a:off x="559594" y="-1286669"/>
            <a:ext cx="3117850" cy="4008438"/>
          </a:xfrm>
          <a:custGeom>
            <a:avLst/>
            <a:gdLst>
              <a:gd name="T0" fmla="*/ 2549141 w 3117017"/>
              <a:gd name="T1" fmla="*/ 0 h 4008478"/>
              <a:gd name="T2" fmla="*/ 0 w 3117017"/>
              <a:gd name="T3" fmla="*/ 2548435 h 4008478"/>
              <a:gd name="T4" fmla="*/ 0 w 3117017"/>
              <a:gd name="T5" fmla="*/ 4008438 h 4008478"/>
              <a:gd name="T6" fmla="*/ 3117850 w 3117017"/>
              <a:gd name="T7" fmla="*/ 4008438 h 4008478"/>
              <a:gd name="T8" fmla="*/ 3117850 w 3117017"/>
              <a:gd name="T9" fmla="*/ 568551 h 4008478"/>
              <a:gd name="T10" fmla="*/ 2549141 w 3117017"/>
              <a:gd name="T11" fmla="*/ 0 h 40084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7017" h="4008478">
                <a:moveTo>
                  <a:pt x="2548460" y="0"/>
                </a:moveTo>
                <a:lnTo>
                  <a:pt x="0" y="2548460"/>
                </a:lnTo>
                <a:lnTo>
                  <a:pt x="0" y="4008478"/>
                </a:lnTo>
                <a:lnTo>
                  <a:pt x="3117017" y="4008478"/>
                </a:lnTo>
                <a:lnTo>
                  <a:pt x="3117017" y="568557"/>
                </a:lnTo>
                <a:lnTo>
                  <a:pt x="2548460" y="0"/>
                </a:lnTo>
                <a:close/>
              </a:path>
            </a:pathLst>
          </a:custGeom>
          <a:gradFill rotWithShape="1">
            <a:gsLst>
              <a:gs pos="0">
                <a:srgbClr val="FFCC33"/>
              </a:gs>
              <a:gs pos="39999">
                <a:srgbClr val="FFCC33"/>
              </a:gs>
              <a:gs pos="100000">
                <a:srgbClr val="E3B93F"/>
              </a:gs>
            </a:gsLst>
            <a:lin ang="5220000"/>
          </a:gradFill>
          <a:ln w="9525" cap="flat" cmpd="sng">
            <a:noFill/>
            <a:prstDash val="solid"/>
            <a:round/>
            <a:headEnd type="none" w="med" len="med"/>
            <a:tailEnd type="none" w="med" len="med"/>
          </a:ln>
        </p:spPr>
        <p:txBody>
          <a:bodyPr/>
          <a:lstStyle/>
          <a:p>
            <a:endParaRPr lang="en-GB"/>
          </a:p>
        </p:txBody>
      </p:sp>
      <p:sp>
        <p:nvSpPr>
          <p:cNvPr id="6" name="Right Triangle 15"/>
          <p:cNvSpPr>
            <a:spLocks noChangeArrowheads="1"/>
          </p:cNvSpPr>
          <p:nvPr/>
        </p:nvSpPr>
        <p:spPr bwMode="auto">
          <a:xfrm rot="16200000">
            <a:off x="515938" y="1030288"/>
            <a:ext cx="4121150" cy="4121150"/>
          </a:xfrm>
          <a:prstGeom prst="rtTriangle">
            <a:avLst/>
          </a:prstGeom>
          <a:solidFill>
            <a:srgbClr val="FFCC33"/>
          </a:solidFill>
          <a:ln w="9525">
            <a:noFill/>
            <a:round/>
            <a:headEnd/>
            <a:tailEnd/>
          </a:ln>
        </p:spPr>
        <p:txBody>
          <a:bodyPr/>
          <a:lstStyle/>
          <a:p>
            <a:pPr algn="ctr"/>
            <a:endParaRPr lang="en-US"/>
          </a:p>
        </p:txBody>
      </p:sp>
      <p:sp>
        <p:nvSpPr>
          <p:cNvPr id="11" name="Rectangle 6"/>
          <p:cNvSpPr>
            <a:spLocks noGrp="1" noChangeArrowheads="1"/>
          </p:cNvSpPr>
          <p:nvPr>
            <p:ph type="subTitle" idx="1"/>
          </p:nvPr>
        </p:nvSpPr>
        <p:spPr>
          <a:xfrm>
            <a:off x="4755939" y="1069120"/>
            <a:ext cx="2942215" cy="1998318"/>
          </a:xfrm>
        </p:spPr>
        <p:txBody>
          <a:bodyPr/>
          <a:lstStyle>
            <a:lvl1pPr marL="0" indent="0" algn="l">
              <a:spcBef>
                <a:spcPct val="30000"/>
              </a:spcBef>
              <a:spcAft>
                <a:spcPct val="30000"/>
              </a:spcAft>
              <a:buFontTx/>
              <a:buNone/>
              <a:defRPr sz="1800" b="1">
                <a:latin typeface="Arial"/>
                <a:cs typeface="Arial"/>
              </a:defRPr>
            </a:lvl1pPr>
          </a:lstStyle>
          <a:p>
            <a:r>
              <a:rPr lang="en-US"/>
              <a:t>Click to edit Master subtitle style</a:t>
            </a:r>
            <a:endParaRPr lang="sv-SE" dirty="0"/>
          </a:p>
        </p:txBody>
      </p:sp>
      <p:sp>
        <p:nvSpPr>
          <p:cNvPr id="8" name="Right Triangle 13"/>
          <p:cNvSpPr>
            <a:spLocks noChangeArrowheads="1"/>
          </p:cNvSpPr>
          <p:nvPr/>
        </p:nvSpPr>
        <p:spPr bwMode="auto">
          <a:xfrm rot="16200000">
            <a:off x="5522913" y="1522413"/>
            <a:ext cx="3629025" cy="3629025"/>
          </a:xfrm>
          <a:prstGeom prst="rtTriangle">
            <a:avLst/>
          </a:prstGeom>
          <a:solidFill>
            <a:srgbClr val="D8CFC6"/>
          </a:solidFill>
          <a:ln w="9525">
            <a:noFill/>
            <a:round/>
            <a:headEnd/>
            <a:tailEnd/>
          </a:ln>
        </p:spPr>
        <p:txBody>
          <a:bodyPr/>
          <a:lstStyle/>
          <a:p>
            <a:pPr algn="ctr"/>
            <a:endParaRPr lang="en-US"/>
          </a:p>
        </p:txBody>
      </p:sp>
      <p:sp>
        <p:nvSpPr>
          <p:cNvPr id="9" name="Snip Single Corner Rectangle 7"/>
          <p:cNvSpPr>
            <a:spLocks/>
          </p:cNvSpPr>
          <p:nvPr/>
        </p:nvSpPr>
        <p:spPr bwMode="auto">
          <a:xfrm rot="18900000" flipH="1">
            <a:off x="559594" y="-1286669"/>
            <a:ext cx="3117850" cy="4008438"/>
          </a:xfrm>
          <a:custGeom>
            <a:avLst/>
            <a:gdLst>
              <a:gd name="T0" fmla="*/ 2549141 w 3117017"/>
              <a:gd name="T1" fmla="*/ 0 h 4008478"/>
              <a:gd name="T2" fmla="*/ 0 w 3117017"/>
              <a:gd name="T3" fmla="*/ 2548435 h 4008478"/>
              <a:gd name="T4" fmla="*/ 0 w 3117017"/>
              <a:gd name="T5" fmla="*/ 4008438 h 4008478"/>
              <a:gd name="T6" fmla="*/ 3117850 w 3117017"/>
              <a:gd name="T7" fmla="*/ 4008438 h 4008478"/>
              <a:gd name="T8" fmla="*/ 3117850 w 3117017"/>
              <a:gd name="T9" fmla="*/ 568551 h 4008478"/>
              <a:gd name="T10" fmla="*/ 2549141 w 3117017"/>
              <a:gd name="T11" fmla="*/ 0 h 40084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7017" h="4008478">
                <a:moveTo>
                  <a:pt x="2548460" y="0"/>
                </a:moveTo>
                <a:lnTo>
                  <a:pt x="0" y="2548460"/>
                </a:lnTo>
                <a:lnTo>
                  <a:pt x="0" y="4008478"/>
                </a:lnTo>
                <a:lnTo>
                  <a:pt x="3117017" y="4008478"/>
                </a:lnTo>
                <a:lnTo>
                  <a:pt x="3117017" y="568557"/>
                </a:lnTo>
                <a:lnTo>
                  <a:pt x="2548460" y="0"/>
                </a:lnTo>
                <a:close/>
              </a:path>
            </a:pathLst>
          </a:custGeom>
          <a:gradFill rotWithShape="1">
            <a:gsLst>
              <a:gs pos="0">
                <a:srgbClr val="FFCC33"/>
              </a:gs>
              <a:gs pos="39999">
                <a:srgbClr val="FFCC33"/>
              </a:gs>
              <a:gs pos="100000">
                <a:srgbClr val="E3B93F"/>
              </a:gs>
            </a:gsLst>
            <a:lin ang="5220000"/>
          </a:gradFill>
          <a:ln w="9525" cap="flat" cmpd="sng">
            <a:noFill/>
            <a:prstDash val="solid"/>
            <a:round/>
            <a:headEnd type="none" w="med" len="med"/>
            <a:tailEnd type="none" w="med" len="med"/>
          </a:ln>
        </p:spPr>
        <p:txBody>
          <a:bodyPr/>
          <a:lstStyle/>
          <a:p>
            <a:endParaRPr lang="en-GB"/>
          </a:p>
        </p:txBody>
      </p:sp>
      <p:sp>
        <p:nvSpPr>
          <p:cNvPr id="10" name="Right Triangle 15"/>
          <p:cNvSpPr>
            <a:spLocks noChangeArrowheads="1"/>
          </p:cNvSpPr>
          <p:nvPr/>
        </p:nvSpPr>
        <p:spPr bwMode="auto">
          <a:xfrm rot="16200000">
            <a:off x="515938" y="1030288"/>
            <a:ext cx="4121150" cy="4121150"/>
          </a:xfrm>
          <a:prstGeom prst="rtTriangle">
            <a:avLst/>
          </a:prstGeom>
          <a:solidFill>
            <a:srgbClr val="FFCC33"/>
          </a:solidFill>
          <a:ln w="9525">
            <a:noFill/>
            <a:round/>
            <a:headEnd/>
            <a:tailEnd/>
          </a:ln>
        </p:spPr>
        <p:txBody>
          <a:bodyPr/>
          <a:lstStyle/>
          <a:p>
            <a:pPr algn="ctr"/>
            <a:endParaRPr lang="en-US"/>
          </a:p>
        </p:txBody>
      </p:sp>
      <p:sp>
        <p:nvSpPr>
          <p:cNvPr id="13" name="Right Triangle 13"/>
          <p:cNvSpPr>
            <a:spLocks noChangeArrowheads="1"/>
          </p:cNvSpPr>
          <p:nvPr userDrawn="1"/>
        </p:nvSpPr>
        <p:spPr bwMode="auto">
          <a:xfrm rot="16200000">
            <a:off x="5522913" y="1522413"/>
            <a:ext cx="3629025" cy="3629025"/>
          </a:xfrm>
          <a:prstGeom prst="rtTriangle">
            <a:avLst/>
          </a:prstGeom>
          <a:solidFill>
            <a:srgbClr val="D8CFC6"/>
          </a:solidFill>
          <a:ln w="9525">
            <a:noFill/>
            <a:round/>
            <a:headEnd/>
            <a:tailEnd/>
          </a:ln>
        </p:spPr>
        <p:txBody>
          <a:bodyPr/>
          <a:lstStyle/>
          <a:p>
            <a:pPr algn="ctr"/>
            <a:endParaRPr lang="en-US"/>
          </a:p>
        </p:txBody>
      </p:sp>
      <p:sp>
        <p:nvSpPr>
          <p:cNvPr id="14" name="Snip Single Corner Rectangle 7"/>
          <p:cNvSpPr>
            <a:spLocks/>
          </p:cNvSpPr>
          <p:nvPr userDrawn="1"/>
        </p:nvSpPr>
        <p:spPr bwMode="auto">
          <a:xfrm rot="18900000" flipH="1">
            <a:off x="559594" y="-1286669"/>
            <a:ext cx="3117850" cy="4008438"/>
          </a:xfrm>
          <a:custGeom>
            <a:avLst/>
            <a:gdLst>
              <a:gd name="T0" fmla="*/ 2549141 w 3117017"/>
              <a:gd name="T1" fmla="*/ 0 h 4008478"/>
              <a:gd name="T2" fmla="*/ 0 w 3117017"/>
              <a:gd name="T3" fmla="*/ 2548435 h 4008478"/>
              <a:gd name="T4" fmla="*/ 0 w 3117017"/>
              <a:gd name="T5" fmla="*/ 4008438 h 4008478"/>
              <a:gd name="T6" fmla="*/ 3117850 w 3117017"/>
              <a:gd name="T7" fmla="*/ 4008438 h 4008478"/>
              <a:gd name="T8" fmla="*/ 3117850 w 3117017"/>
              <a:gd name="T9" fmla="*/ 568551 h 4008478"/>
              <a:gd name="T10" fmla="*/ 2549141 w 3117017"/>
              <a:gd name="T11" fmla="*/ 0 h 40084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7017" h="4008478">
                <a:moveTo>
                  <a:pt x="2548460" y="0"/>
                </a:moveTo>
                <a:lnTo>
                  <a:pt x="0" y="2548460"/>
                </a:lnTo>
                <a:lnTo>
                  <a:pt x="0" y="4008478"/>
                </a:lnTo>
                <a:lnTo>
                  <a:pt x="3117017" y="4008478"/>
                </a:lnTo>
                <a:lnTo>
                  <a:pt x="3117017" y="568557"/>
                </a:lnTo>
                <a:lnTo>
                  <a:pt x="2548460" y="0"/>
                </a:lnTo>
                <a:close/>
              </a:path>
            </a:pathLst>
          </a:custGeom>
          <a:gradFill rotWithShape="1">
            <a:gsLst>
              <a:gs pos="0">
                <a:srgbClr val="FFCC33"/>
              </a:gs>
              <a:gs pos="39999">
                <a:srgbClr val="FFCC33"/>
              </a:gs>
              <a:gs pos="100000">
                <a:srgbClr val="E3B93F"/>
              </a:gs>
            </a:gsLst>
            <a:lin ang="5220000"/>
          </a:gradFill>
          <a:ln w="9525" cap="flat" cmpd="sng">
            <a:noFill/>
            <a:prstDash val="solid"/>
            <a:round/>
            <a:headEnd type="none" w="med" len="med"/>
            <a:tailEnd type="none" w="med" len="med"/>
          </a:ln>
        </p:spPr>
        <p:txBody>
          <a:bodyPr/>
          <a:lstStyle/>
          <a:p>
            <a:endParaRPr lang="en-GB"/>
          </a:p>
        </p:txBody>
      </p:sp>
      <p:sp>
        <p:nvSpPr>
          <p:cNvPr id="15" name="Right Triangle 15"/>
          <p:cNvSpPr>
            <a:spLocks noChangeArrowheads="1"/>
          </p:cNvSpPr>
          <p:nvPr userDrawn="1"/>
        </p:nvSpPr>
        <p:spPr bwMode="auto">
          <a:xfrm rot="16200000">
            <a:off x="515938" y="1030288"/>
            <a:ext cx="4121150" cy="4121150"/>
          </a:xfrm>
          <a:prstGeom prst="rtTriangle">
            <a:avLst/>
          </a:prstGeom>
          <a:solidFill>
            <a:srgbClr val="FFCC33"/>
          </a:solidFill>
          <a:ln w="9525">
            <a:noFill/>
            <a:round/>
            <a:headEnd/>
            <a:tailEnd/>
          </a:ln>
        </p:spPr>
        <p:txBody>
          <a:bodyPr/>
          <a:lstStyle/>
          <a:p>
            <a:pPr algn="ctr"/>
            <a:endParaRPr lang="en-US"/>
          </a:p>
        </p:txBody>
      </p:sp>
      <p:pic>
        <p:nvPicPr>
          <p:cNvPr id="16" name="Picture 16" descr="AXIS_LOGO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2375" y="149225"/>
            <a:ext cx="882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202989"/>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ith image to the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00" y="985838"/>
            <a:ext cx="4989360" cy="3371850"/>
          </a:xfrm>
        </p:spPr>
        <p:txBody>
          <a:bodyPr>
            <a:normAutofit/>
          </a:bodyPr>
          <a:lstStyle>
            <a:lvl1pPr marL="269875" indent="-269875">
              <a:buClrTx/>
              <a:buFont typeface="Arial" panose="020B0604020202020204" pitchFamily="34" charset="0"/>
              <a:buChar char="&gt;"/>
              <a:defRPr sz="1800" baseline="0">
                <a:latin typeface="Arial"/>
                <a:cs typeface="Arial"/>
              </a:defRPr>
            </a:lvl1pPr>
            <a:lvl2pPr>
              <a:buClrTx/>
              <a:defRPr sz="1600" baseline="0">
                <a:latin typeface="Arial"/>
                <a:cs typeface="Arial"/>
              </a:defRPr>
            </a:lvl2pPr>
            <a:lvl3pPr>
              <a:buClrTx/>
              <a:defRPr sz="1600" baseline="0">
                <a:latin typeface="Arial"/>
                <a:cs typeface="Arial"/>
              </a:defRPr>
            </a:lvl3pPr>
            <a:lvl4pPr>
              <a:buClrTx/>
              <a:defRPr sz="1400" baseline="0">
                <a:latin typeface="Arial"/>
                <a:cs typeface="Arial"/>
              </a:defRPr>
            </a:lvl4pPr>
            <a:lvl5pPr>
              <a:buClrTx/>
              <a:defRPr sz="1400" baseline="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30340" y="291966"/>
            <a:ext cx="8276656" cy="364331"/>
          </a:xfrm>
          <a:prstGeom prst="rect">
            <a:avLst/>
          </a:prstGeom>
        </p:spPr>
        <p:txBody>
          <a:bodyPr/>
          <a:lstStyle>
            <a:lvl1pPr>
              <a:defRPr sz="2000">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327969754"/>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ClrTx/>
              <a:defRPr sz="1800" baseline="0"/>
            </a:lvl1pPr>
            <a:lvl2pPr>
              <a:buClrTx/>
              <a:defRPr sz="1600" baseline="0"/>
            </a:lvl2pPr>
            <a:lvl3pPr>
              <a:buClrTx/>
              <a:defRPr sz="1600" baseline="0"/>
            </a:lvl3pPr>
            <a:lvl4pPr>
              <a:buClrTx/>
              <a:defRPr sz="1400" baseline="0"/>
            </a:lvl4pPr>
            <a:lvl5pPr>
              <a:buClrTx/>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633738" y="290247"/>
            <a:ext cx="8276656" cy="364331"/>
          </a:xfrm>
          <a:prstGeom prst="rect">
            <a:avLst/>
          </a:prstGeom>
        </p:spPr>
        <p:txBody>
          <a:bodyPr/>
          <a:lstStyle>
            <a:lvl1pPr>
              <a:defRPr sz="2000">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075818696"/>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630333" y="290247"/>
            <a:ext cx="8276656" cy="364331"/>
          </a:xfrm>
          <a:prstGeom prst="rect">
            <a:avLst/>
          </a:prstGeom>
        </p:spPr>
        <p:txBody>
          <a:bodyPr/>
          <a:lstStyle>
            <a:lvl1pPr>
              <a:defRPr sz="2000">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22301" y="985838"/>
            <a:ext cx="3863975" cy="3371850"/>
          </a:xfrm>
        </p:spPr>
        <p:txBody>
          <a:bodyPr>
            <a:normAutofit/>
          </a:bodyPr>
          <a:lstStyle>
            <a:lvl1pPr>
              <a:buClrTx/>
              <a:defRPr sz="1600"/>
            </a:lvl1pPr>
            <a:lvl2pPr>
              <a:buClrTx/>
              <a:defRPr sz="1400"/>
            </a:lvl2pPr>
            <a:lvl3pPr>
              <a:buClrTx/>
              <a:defRPr sz="1400"/>
            </a:lvl3pPr>
            <a:lvl4pPr>
              <a:buClrTx/>
              <a:defRPr sz="1200"/>
            </a:lvl4pPr>
            <a:lvl5pPr>
              <a:buClrTx/>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8676" y="985838"/>
            <a:ext cx="3865563" cy="3371850"/>
          </a:xfrm>
        </p:spPr>
        <p:txBody>
          <a:bodyPr>
            <a:normAutofit/>
          </a:bodyPr>
          <a:lstStyle>
            <a:lvl1pPr>
              <a:defRPr sz="1600"/>
            </a:lvl1pPr>
            <a:lvl2pPr>
              <a:defRPr sz="14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1881990"/>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5500" y="982234"/>
            <a:ext cx="3938563" cy="47982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5500" y="1462055"/>
            <a:ext cx="3938563" cy="2963466"/>
          </a:xfrm>
        </p:spPr>
        <p:txBody>
          <a:bodyPr>
            <a:normAutofit/>
          </a:bodyPr>
          <a:lstStyle>
            <a:lvl1pPr>
              <a:buClrTx/>
              <a:defRPr sz="1600"/>
            </a:lvl1pPr>
            <a:lvl2pPr>
              <a:buClrTx/>
              <a:defRPr sz="1400"/>
            </a:lvl2pPr>
            <a:lvl3pPr>
              <a:buClrTx/>
              <a:defRPr sz="1400"/>
            </a:lvl3pPr>
            <a:lvl4pPr>
              <a:buClrTx/>
              <a:defRPr sz="1200"/>
            </a:lvl4pPr>
            <a:lvl5pPr>
              <a:buClrTx/>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82234"/>
            <a:ext cx="4041775" cy="47982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462055"/>
            <a:ext cx="4041775" cy="2963466"/>
          </a:xfrm>
        </p:spPr>
        <p:txBody>
          <a:bodyPr>
            <a:normAutofit/>
          </a:bodyPr>
          <a:lstStyle>
            <a:lvl1pPr>
              <a:defRPr sz="1600"/>
            </a:lvl1pPr>
            <a:lvl2pPr>
              <a:defRPr sz="14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28128" y="290246"/>
            <a:ext cx="8276656" cy="364331"/>
          </a:xfrm>
          <a:prstGeom prst="rect">
            <a:avLst/>
          </a:prstGeom>
        </p:spPr>
        <p:txBody>
          <a:bodyPr/>
          <a:lstStyle>
            <a:lvl1pPr>
              <a:defRPr sz="2000">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329371833"/>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28128" y="290246"/>
            <a:ext cx="8276656" cy="364331"/>
          </a:xfrm>
          <a:prstGeom prst="rect">
            <a:avLst/>
          </a:prstGeom>
        </p:spPr>
        <p:txBody>
          <a:bodyPr/>
          <a:lstStyle>
            <a:lvl1pPr>
              <a:defRPr sz="2000">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560198192"/>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9"/>
          <p:cNvSpPr>
            <a:spLocks noChangeArrowheads="1"/>
          </p:cNvSpPr>
          <p:nvPr/>
        </p:nvSpPr>
        <p:spPr bwMode="auto">
          <a:xfrm>
            <a:off x="400050" y="638175"/>
            <a:ext cx="8456613" cy="254000"/>
          </a:xfrm>
          <a:prstGeom prst="rect">
            <a:avLst/>
          </a:prstGeom>
          <a:solidFill>
            <a:schemeClr val="bg1"/>
          </a:solidFill>
          <a:ln w="9525">
            <a:noFill/>
            <a:round/>
            <a:headEnd/>
            <a:tailEnd/>
          </a:ln>
        </p:spPr>
        <p:txBody>
          <a:bodyPr/>
          <a:lstStyle/>
          <a:p>
            <a:pPr algn="ctr"/>
            <a:endParaRPr lang="en-US"/>
          </a:p>
        </p:txBody>
      </p:sp>
      <p:grpSp>
        <p:nvGrpSpPr>
          <p:cNvPr id="5" name="Group 9"/>
          <p:cNvGrpSpPr>
            <a:grpSpLocks/>
          </p:cNvGrpSpPr>
          <p:nvPr/>
        </p:nvGrpSpPr>
        <p:grpSpPr bwMode="auto">
          <a:xfrm>
            <a:off x="-558800" y="7938"/>
            <a:ext cx="2706688" cy="1019175"/>
            <a:chOff x="-558285" y="0"/>
            <a:chExt cx="2706362" cy="1018651"/>
          </a:xfrm>
        </p:grpSpPr>
        <p:sp>
          <p:nvSpPr>
            <p:cNvPr id="6" name="Rectangle 10"/>
            <p:cNvSpPr>
              <a:spLocks noChangeArrowheads="1"/>
            </p:cNvSpPr>
            <p:nvPr/>
          </p:nvSpPr>
          <p:spPr bwMode="auto">
            <a:xfrm>
              <a:off x="160867" y="0"/>
              <a:ext cx="1905000" cy="21166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sp>
          <p:nvSpPr>
            <p:cNvPr id="7" name="Trapezoid 6"/>
            <p:cNvSpPr/>
            <p:nvPr/>
          </p:nvSpPr>
          <p:spPr bwMode="auto">
            <a:xfrm rot="18900000">
              <a:off x="-415427" y="204682"/>
              <a:ext cx="1723817" cy="466485"/>
            </a:xfrm>
            <a:prstGeom prst="trapezoid">
              <a:avLst>
                <a:gd name="adj" fmla="val 100505"/>
              </a:avLst>
            </a:prstGeom>
            <a:solidFill>
              <a:srgbClr val="D8CFC6"/>
            </a:solidFill>
            <a:ln w="9525" cap="flat" cmpd="sng" algn="ctr">
              <a:noFill/>
              <a:prstDash val="solid"/>
              <a:round/>
              <a:headEnd type="none" w="med" len="med"/>
              <a:tailEnd type="none" w="med" len="med"/>
            </a:ln>
            <a:effectLst/>
          </p:spPr>
          <p:txBody>
            <a:bodyPr/>
            <a:lstStyle/>
            <a:p>
              <a:pPr algn="ctr"/>
              <a:endParaRPr lang="en-US"/>
            </a:p>
          </p:txBody>
        </p:sp>
        <p:sp>
          <p:nvSpPr>
            <p:cNvPr id="8" name="Trapezoid 7"/>
            <p:cNvSpPr/>
            <p:nvPr/>
          </p:nvSpPr>
          <p:spPr bwMode="auto">
            <a:xfrm rot="18900000">
              <a:off x="-558285" y="552166"/>
              <a:ext cx="2706362" cy="466485"/>
            </a:xfrm>
            <a:prstGeom prst="trapezoid">
              <a:avLst>
                <a:gd name="adj" fmla="val 100505"/>
              </a:avLst>
            </a:prstGeom>
            <a:solidFill>
              <a:srgbClr val="FFC000"/>
            </a:solidFill>
            <a:ln w="9525" cap="flat" cmpd="sng" algn="ctr">
              <a:noFill/>
              <a:prstDash val="solid"/>
              <a:round/>
              <a:headEnd type="none" w="med" len="med"/>
              <a:tailEnd type="none" w="med" len="med"/>
            </a:ln>
            <a:effectLst/>
          </p:spPr>
          <p:txBody>
            <a:bodyPr/>
            <a:lstStyle/>
            <a:p>
              <a:pPr algn="ctr"/>
              <a:endParaRPr lang="en-US"/>
            </a:p>
          </p:txBody>
        </p:sp>
      </p:grpSp>
      <p:grpSp>
        <p:nvGrpSpPr>
          <p:cNvPr id="9" name="Group 9"/>
          <p:cNvGrpSpPr>
            <a:grpSpLocks/>
          </p:cNvGrpSpPr>
          <p:nvPr/>
        </p:nvGrpSpPr>
        <p:grpSpPr bwMode="auto">
          <a:xfrm>
            <a:off x="-558800" y="7938"/>
            <a:ext cx="2706688" cy="1019175"/>
            <a:chOff x="-558285" y="0"/>
            <a:chExt cx="2706362" cy="1018651"/>
          </a:xfrm>
        </p:grpSpPr>
        <p:sp>
          <p:nvSpPr>
            <p:cNvPr id="10" name="Rectangle 10"/>
            <p:cNvSpPr>
              <a:spLocks noChangeArrowheads="1"/>
            </p:cNvSpPr>
            <p:nvPr/>
          </p:nvSpPr>
          <p:spPr bwMode="auto">
            <a:xfrm>
              <a:off x="160867" y="0"/>
              <a:ext cx="1905000" cy="21166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sp>
          <p:nvSpPr>
            <p:cNvPr id="11" name="Trapezoid 10"/>
            <p:cNvSpPr/>
            <p:nvPr/>
          </p:nvSpPr>
          <p:spPr bwMode="auto">
            <a:xfrm rot="18900000">
              <a:off x="-415427" y="204682"/>
              <a:ext cx="1723817" cy="466485"/>
            </a:xfrm>
            <a:prstGeom prst="trapezoid">
              <a:avLst>
                <a:gd name="adj" fmla="val 100505"/>
              </a:avLst>
            </a:prstGeom>
            <a:solidFill>
              <a:srgbClr val="D8CFC6"/>
            </a:solidFill>
            <a:ln w="9525" cap="flat" cmpd="sng" algn="ctr">
              <a:noFill/>
              <a:prstDash val="solid"/>
              <a:round/>
              <a:headEnd type="none" w="med" len="med"/>
              <a:tailEnd type="none" w="med" len="med"/>
            </a:ln>
            <a:effectLst/>
          </p:spPr>
          <p:txBody>
            <a:bodyPr/>
            <a:lstStyle/>
            <a:p>
              <a:pPr algn="ctr"/>
              <a:endParaRPr lang="en-US"/>
            </a:p>
          </p:txBody>
        </p:sp>
        <p:sp>
          <p:nvSpPr>
            <p:cNvPr id="12" name="Trapezoid 11"/>
            <p:cNvSpPr/>
            <p:nvPr/>
          </p:nvSpPr>
          <p:spPr bwMode="auto">
            <a:xfrm rot="18900000">
              <a:off x="-558285" y="552166"/>
              <a:ext cx="2706362" cy="466485"/>
            </a:xfrm>
            <a:prstGeom prst="trapezoid">
              <a:avLst>
                <a:gd name="adj" fmla="val 100505"/>
              </a:avLst>
            </a:prstGeom>
            <a:solidFill>
              <a:srgbClr val="FFC000"/>
            </a:solidFill>
            <a:ln w="9525" cap="flat" cmpd="sng" algn="ctr">
              <a:noFill/>
              <a:prstDash val="solid"/>
              <a:round/>
              <a:headEnd type="none" w="med" len="med"/>
              <a:tailEnd type="none" w="med" len="med"/>
            </a:ln>
            <a:effectLst/>
          </p:spPr>
          <p:txBody>
            <a:bodyPr/>
            <a:lstStyle/>
            <a:p>
              <a:pPr algn="ctr"/>
              <a:endParaRPr lang="en-US"/>
            </a:p>
          </p:txBody>
        </p:sp>
      </p:grpSp>
      <p:grpSp>
        <p:nvGrpSpPr>
          <p:cNvPr id="13" name="Group 9"/>
          <p:cNvGrpSpPr>
            <a:grpSpLocks/>
          </p:cNvGrpSpPr>
          <p:nvPr userDrawn="1"/>
        </p:nvGrpSpPr>
        <p:grpSpPr bwMode="auto">
          <a:xfrm>
            <a:off x="-558800" y="7938"/>
            <a:ext cx="2706688" cy="1019175"/>
            <a:chOff x="-558285" y="0"/>
            <a:chExt cx="2706362" cy="1018651"/>
          </a:xfrm>
        </p:grpSpPr>
        <p:sp>
          <p:nvSpPr>
            <p:cNvPr id="14" name="Rectangle 10"/>
            <p:cNvSpPr>
              <a:spLocks noChangeArrowheads="1"/>
            </p:cNvSpPr>
            <p:nvPr/>
          </p:nvSpPr>
          <p:spPr bwMode="auto">
            <a:xfrm>
              <a:off x="160867" y="0"/>
              <a:ext cx="1905000" cy="21166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sp>
          <p:nvSpPr>
            <p:cNvPr id="15" name="Trapezoid 14"/>
            <p:cNvSpPr/>
            <p:nvPr/>
          </p:nvSpPr>
          <p:spPr bwMode="auto">
            <a:xfrm rot="18900000">
              <a:off x="-415427" y="204682"/>
              <a:ext cx="1723817" cy="466485"/>
            </a:xfrm>
            <a:prstGeom prst="trapezoid">
              <a:avLst>
                <a:gd name="adj" fmla="val 100505"/>
              </a:avLst>
            </a:prstGeom>
            <a:solidFill>
              <a:srgbClr val="D8CFC6"/>
            </a:solidFill>
            <a:ln w="9525" cap="flat" cmpd="sng" algn="ctr">
              <a:noFill/>
              <a:prstDash val="solid"/>
              <a:round/>
              <a:headEnd type="none" w="med" len="med"/>
              <a:tailEnd type="none" w="med" len="med"/>
            </a:ln>
            <a:effectLst/>
          </p:spPr>
          <p:txBody>
            <a:bodyPr/>
            <a:lstStyle/>
            <a:p>
              <a:pPr algn="ctr"/>
              <a:endParaRPr lang="en-US"/>
            </a:p>
          </p:txBody>
        </p:sp>
        <p:sp>
          <p:nvSpPr>
            <p:cNvPr id="16" name="Trapezoid 15"/>
            <p:cNvSpPr/>
            <p:nvPr/>
          </p:nvSpPr>
          <p:spPr bwMode="auto">
            <a:xfrm rot="18900000">
              <a:off x="-558285" y="552166"/>
              <a:ext cx="2706362" cy="466485"/>
            </a:xfrm>
            <a:prstGeom prst="trapezoid">
              <a:avLst>
                <a:gd name="adj" fmla="val 100505"/>
              </a:avLst>
            </a:prstGeom>
            <a:solidFill>
              <a:srgbClr val="FFC000"/>
            </a:solidFill>
            <a:ln w="9525" cap="flat" cmpd="sng" algn="ctr">
              <a:noFill/>
              <a:prstDash val="solid"/>
              <a:round/>
              <a:headEnd type="none" w="med" len="med"/>
              <a:tailEnd type="none" w="med" len="med"/>
            </a:ln>
            <a:effectLst/>
          </p:spPr>
          <p:txBody>
            <a:bodyPr/>
            <a:lstStyle/>
            <a:p>
              <a:pPr algn="ctr"/>
              <a:endParaRPr lang="en-US"/>
            </a:p>
          </p:txBody>
        </p:sp>
      </p:grpSp>
    </p:spTree>
    <p:extLst>
      <p:ext uri="{BB962C8B-B14F-4D97-AF65-F5344CB8AC3E}">
        <p14:creationId xmlns:p14="http://schemas.microsoft.com/office/powerpoint/2010/main" val="3461388349"/>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and Content, with image to the right">
    <p:spTree>
      <p:nvGrpSpPr>
        <p:cNvPr id="1" name=""/>
        <p:cNvGrpSpPr/>
        <p:nvPr/>
      </p:nvGrpSpPr>
      <p:grpSpPr>
        <a:xfrm>
          <a:off x="0" y="0"/>
          <a:ext cx="0" cy="0"/>
          <a:chOff x="0" y="0"/>
          <a:chExt cx="0" cy="0"/>
        </a:xfrm>
      </p:grpSpPr>
      <p:sp>
        <p:nvSpPr>
          <p:cNvPr id="4" name="Parallelogram 6">
            <a:extLst>
              <a:ext uri="{FF2B5EF4-FFF2-40B4-BE49-F238E27FC236}">
                <a16:creationId xmlns:a16="http://schemas.microsoft.com/office/drawing/2014/main" id="{19FB24E6-0C48-49C4-BCD4-ED4189AE3298}"/>
              </a:ext>
            </a:extLst>
          </p:cNvPr>
          <p:cNvSpPr>
            <a:spLocks noChangeArrowheads="1"/>
          </p:cNvSpPr>
          <p:nvPr userDrawn="1"/>
        </p:nvSpPr>
        <p:spPr bwMode="auto">
          <a:xfrm>
            <a:off x="1940479" y="4842371"/>
            <a:ext cx="6393723" cy="397622"/>
          </a:xfrm>
          <a:custGeom>
            <a:avLst/>
            <a:gdLst>
              <a:gd name="connsiteX0" fmla="*/ 0 w 6728814"/>
              <a:gd name="connsiteY0" fmla="*/ 738392 h 738392"/>
              <a:gd name="connsiteX1" fmla="*/ 726076 w 6728814"/>
              <a:gd name="connsiteY1" fmla="*/ 0 h 738392"/>
              <a:gd name="connsiteX2" fmla="*/ 6728814 w 6728814"/>
              <a:gd name="connsiteY2" fmla="*/ 0 h 738392"/>
              <a:gd name="connsiteX3" fmla="*/ 6002738 w 6728814"/>
              <a:gd name="connsiteY3" fmla="*/ 738392 h 738392"/>
              <a:gd name="connsiteX4" fmla="*/ 0 w 6728814"/>
              <a:gd name="connsiteY4" fmla="*/ 738392 h 738392"/>
              <a:gd name="connsiteX0" fmla="*/ 0 w 6603865"/>
              <a:gd name="connsiteY0" fmla="*/ 607764 h 738392"/>
              <a:gd name="connsiteX1" fmla="*/ 601127 w 6603865"/>
              <a:gd name="connsiteY1" fmla="*/ 0 h 738392"/>
              <a:gd name="connsiteX2" fmla="*/ 6603865 w 6603865"/>
              <a:gd name="connsiteY2" fmla="*/ 0 h 738392"/>
              <a:gd name="connsiteX3" fmla="*/ 5877789 w 6603865"/>
              <a:gd name="connsiteY3" fmla="*/ 738392 h 738392"/>
              <a:gd name="connsiteX4" fmla="*/ 0 w 6603865"/>
              <a:gd name="connsiteY4" fmla="*/ 607764 h 738392"/>
              <a:gd name="connsiteX0" fmla="*/ 0 w 6603865"/>
              <a:gd name="connsiteY0" fmla="*/ 607764 h 607764"/>
              <a:gd name="connsiteX1" fmla="*/ 601127 w 6603865"/>
              <a:gd name="connsiteY1" fmla="*/ 0 h 607764"/>
              <a:gd name="connsiteX2" fmla="*/ 6603865 w 6603865"/>
              <a:gd name="connsiteY2" fmla="*/ 0 h 607764"/>
              <a:gd name="connsiteX3" fmla="*/ 6014097 w 6603865"/>
              <a:gd name="connsiteY3" fmla="*/ 602084 h 607764"/>
              <a:gd name="connsiteX4" fmla="*/ 0 w 6603865"/>
              <a:gd name="connsiteY4" fmla="*/ 607764 h 607764"/>
              <a:gd name="connsiteX0" fmla="*/ 0 w 6603865"/>
              <a:gd name="connsiteY0" fmla="*/ 607764 h 607764"/>
              <a:gd name="connsiteX1" fmla="*/ 601127 w 6603865"/>
              <a:gd name="connsiteY1" fmla="*/ 0 h 607764"/>
              <a:gd name="connsiteX2" fmla="*/ 6603865 w 6603865"/>
              <a:gd name="connsiteY2" fmla="*/ 0 h 607764"/>
              <a:gd name="connsiteX3" fmla="*/ 6218559 w 6603865"/>
              <a:gd name="connsiteY3" fmla="*/ 391942 h 607764"/>
              <a:gd name="connsiteX4" fmla="*/ 0 w 6603865"/>
              <a:gd name="connsiteY4" fmla="*/ 607764 h 607764"/>
              <a:gd name="connsiteX0" fmla="*/ 0 w 6393723"/>
              <a:gd name="connsiteY0" fmla="*/ 397622 h 397622"/>
              <a:gd name="connsiteX1" fmla="*/ 390985 w 6393723"/>
              <a:gd name="connsiteY1" fmla="*/ 0 h 397622"/>
              <a:gd name="connsiteX2" fmla="*/ 6393723 w 6393723"/>
              <a:gd name="connsiteY2" fmla="*/ 0 h 397622"/>
              <a:gd name="connsiteX3" fmla="*/ 6008417 w 6393723"/>
              <a:gd name="connsiteY3" fmla="*/ 391942 h 397622"/>
              <a:gd name="connsiteX4" fmla="*/ 0 w 6393723"/>
              <a:gd name="connsiteY4" fmla="*/ 397622 h 39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3723" h="397622">
                <a:moveTo>
                  <a:pt x="0" y="397622"/>
                </a:moveTo>
                <a:lnTo>
                  <a:pt x="390985" y="0"/>
                </a:lnTo>
                <a:lnTo>
                  <a:pt x="6393723" y="0"/>
                </a:lnTo>
                <a:lnTo>
                  <a:pt x="6008417" y="391942"/>
                </a:lnTo>
                <a:lnTo>
                  <a:pt x="0" y="397622"/>
                </a:lnTo>
                <a:close/>
              </a:path>
            </a:pathLst>
          </a:custGeom>
          <a:solidFill>
            <a:srgbClr val="FFCC33"/>
          </a:solidFill>
          <a:ln w="9525">
            <a:noFill/>
            <a:round/>
            <a:headEnd/>
            <a:tailEnd/>
          </a:ln>
        </p:spPr>
        <p:txBody>
          <a:bodyPr/>
          <a:lstStyle/>
          <a:p>
            <a:pPr algn="ctr"/>
            <a:endParaRPr lang="en-US"/>
          </a:p>
        </p:txBody>
      </p:sp>
      <p:sp>
        <p:nvSpPr>
          <p:cNvPr id="5" name="Parallelogram 12">
            <a:extLst>
              <a:ext uri="{FF2B5EF4-FFF2-40B4-BE49-F238E27FC236}">
                <a16:creationId xmlns:a16="http://schemas.microsoft.com/office/drawing/2014/main" id="{377F8FB0-2BFE-4F5E-B166-D42E52922175}"/>
              </a:ext>
            </a:extLst>
          </p:cNvPr>
          <p:cNvSpPr>
            <a:spLocks noChangeArrowheads="1"/>
          </p:cNvSpPr>
          <p:nvPr userDrawn="1"/>
        </p:nvSpPr>
        <p:spPr bwMode="auto">
          <a:xfrm>
            <a:off x="-11360" y="4842370"/>
            <a:ext cx="2305136" cy="403302"/>
          </a:xfrm>
          <a:custGeom>
            <a:avLst/>
            <a:gdLst>
              <a:gd name="connsiteX0" fmla="*/ 0 w 3057275"/>
              <a:gd name="connsiteY0" fmla="*/ 738392 h 738392"/>
              <a:gd name="connsiteX1" fmla="*/ 726076 w 3057275"/>
              <a:gd name="connsiteY1" fmla="*/ 0 h 738392"/>
              <a:gd name="connsiteX2" fmla="*/ 3057275 w 3057275"/>
              <a:gd name="connsiteY2" fmla="*/ 0 h 738392"/>
              <a:gd name="connsiteX3" fmla="*/ 2331199 w 3057275"/>
              <a:gd name="connsiteY3" fmla="*/ 738392 h 738392"/>
              <a:gd name="connsiteX4" fmla="*/ 0 w 3057275"/>
              <a:gd name="connsiteY4" fmla="*/ 738392 h 738392"/>
              <a:gd name="connsiteX0" fmla="*/ 14704 w 2331199"/>
              <a:gd name="connsiteY0" fmla="*/ 738392 h 738392"/>
              <a:gd name="connsiteX1" fmla="*/ 0 w 2331199"/>
              <a:gd name="connsiteY1" fmla="*/ 0 h 738392"/>
              <a:gd name="connsiteX2" fmla="*/ 2331199 w 2331199"/>
              <a:gd name="connsiteY2" fmla="*/ 0 h 738392"/>
              <a:gd name="connsiteX3" fmla="*/ 1605123 w 2331199"/>
              <a:gd name="connsiteY3" fmla="*/ 738392 h 738392"/>
              <a:gd name="connsiteX4" fmla="*/ 14704 w 2331199"/>
              <a:gd name="connsiteY4" fmla="*/ 738392 h 738392"/>
              <a:gd name="connsiteX0" fmla="*/ 0 w 2316495"/>
              <a:gd name="connsiteY0" fmla="*/ 738392 h 738392"/>
              <a:gd name="connsiteX1" fmla="*/ 176278 w 2316495"/>
              <a:gd name="connsiteY1" fmla="*/ 52086 h 738392"/>
              <a:gd name="connsiteX2" fmla="*/ 2316495 w 2316495"/>
              <a:gd name="connsiteY2" fmla="*/ 0 h 738392"/>
              <a:gd name="connsiteX3" fmla="*/ 1590419 w 2316495"/>
              <a:gd name="connsiteY3" fmla="*/ 738392 h 738392"/>
              <a:gd name="connsiteX4" fmla="*/ 0 w 2316495"/>
              <a:gd name="connsiteY4" fmla="*/ 738392 h 738392"/>
              <a:gd name="connsiteX0" fmla="*/ 0 w 2316495"/>
              <a:gd name="connsiteY0" fmla="*/ 738392 h 738392"/>
              <a:gd name="connsiteX1" fmla="*/ 14233 w 2316495"/>
              <a:gd name="connsiteY1" fmla="*/ 0 h 738392"/>
              <a:gd name="connsiteX2" fmla="*/ 2316495 w 2316495"/>
              <a:gd name="connsiteY2" fmla="*/ 0 h 738392"/>
              <a:gd name="connsiteX3" fmla="*/ 1590419 w 2316495"/>
              <a:gd name="connsiteY3" fmla="*/ 738392 h 738392"/>
              <a:gd name="connsiteX4" fmla="*/ 0 w 2316495"/>
              <a:gd name="connsiteY4" fmla="*/ 738392 h 738392"/>
              <a:gd name="connsiteX0" fmla="*/ 0 w 2305136"/>
              <a:gd name="connsiteY0" fmla="*/ 732713 h 738392"/>
              <a:gd name="connsiteX1" fmla="*/ 2874 w 2305136"/>
              <a:gd name="connsiteY1" fmla="*/ 0 h 738392"/>
              <a:gd name="connsiteX2" fmla="*/ 2305136 w 2305136"/>
              <a:gd name="connsiteY2" fmla="*/ 0 h 738392"/>
              <a:gd name="connsiteX3" fmla="*/ 1579060 w 2305136"/>
              <a:gd name="connsiteY3" fmla="*/ 738392 h 738392"/>
              <a:gd name="connsiteX4" fmla="*/ 0 w 2305136"/>
              <a:gd name="connsiteY4" fmla="*/ 732713 h 738392"/>
              <a:gd name="connsiteX0" fmla="*/ 0 w 2305136"/>
              <a:gd name="connsiteY0" fmla="*/ 738392 h 744071"/>
              <a:gd name="connsiteX1" fmla="*/ 14233 w 2305136"/>
              <a:gd name="connsiteY1" fmla="*/ 0 h 744071"/>
              <a:gd name="connsiteX2" fmla="*/ 2305136 w 2305136"/>
              <a:gd name="connsiteY2" fmla="*/ 5679 h 744071"/>
              <a:gd name="connsiteX3" fmla="*/ 1579060 w 2305136"/>
              <a:gd name="connsiteY3" fmla="*/ 744071 h 744071"/>
              <a:gd name="connsiteX4" fmla="*/ 0 w 2305136"/>
              <a:gd name="connsiteY4" fmla="*/ 738392 h 744071"/>
              <a:gd name="connsiteX0" fmla="*/ 0 w 2305136"/>
              <a:gd name="connsiteY0" fmla="*/ 732713 h 738392"/>
              <a:gd name="connsiteX1" fmla="*/ 201657 w 2305136"/>
              <a:gd name="connsiteY1" fmla="*/ 1 h 738392"/>
              <a:gd name="connsiteX2" fmla="*/ 2305136 w 2305136"/>
              <a:gd name="connsiteY2" fmla="*/ 0 h 738392"/>
              <a:gd name="connsiteX3" fmla="*/ 1579060 w 2305136"/>
              <a:gd name="connsiteY3" fmla="*/ 738392 h 738392"/>
              <a:gd name="connsiteX4" fmla="*/ 0 w 2305136"/>
              <a:gd name="connsiteY4" fmla="*/ 732713 h 738392"/>
              <a:gd name="connsiteX0" fmla="*/ 0 w 2305136"/>
              <a:gd name="connsiteY0" fmla="*/ 732713 h 738392"/>
              <a:gd name="connsiteX1" fmla="*/ 8553 w 2305136"/>
              <a:gd name="connsiteY1" fmla="*/ 1 h 738392"/>
              <a:gd name="connsiteX2" fmla="*/ 2305136 w 2305136"/>
              <a:gd name="connsiteY2" fmla="*/ 0 h 738392"/>
              <a:gd name="connsiteX3" fmla="*/ 1579060 w 2305136"/>
              <a:gd name="connsiteY3" fmla="*/ 738392 h 738392"/>
              <a:gd name="connsiteX4" fmla="*/ 0 w 2305136"/>
              <a:gd name="connsiteY4" fmla="*/ 732713 h 738392"/>
              <a:gd name="connsiteX0" fmla="*/ 0 w 2299456"/>
              <a:gd name="connsiteY0" fmla="*/ 732713 h 738392"/>
              <a:gd name="connsiteX1" fmla="*/ 2873 w 2299456"/>
              <a:gd name="connsiteY1" fmla="*/ 1 h 738392"/>
              <a:gd name="connsiteX2" fmla="*/ 2299456 w 2299456"/>
              <a:gd name="connsiteY2" fmla="*/ 0 h 738392"/>
              <a:gd name="connsiteX3" fmla="*/ 1573380 w 2299456"/>
              <a:gd name="connsiteY3" fmla="*/ 738392 h 738392"/>
              <a:gd name="connsiteX4" fmla="*/ 0 w 2299456"/>
              <a:gd name="connsiteY4" fmla="*/ 732713 h 738392"/>
              <a:gd name="connsiteX0" fmla="*/ 0 w 2305135"/>
              <a:gd name="connsiteY0" fmla="*/ 744072 h 744072"/>
              <a:gd name="connsiteX1" fmla="*/ 8552 w 2305135"/>
              <a:gd name="connsiteY1" fmla="*/ 1 h 744072"/>
              <a:gd name="connsiteX2" fmla="*/ 2305135 w 2305135"/>
              <a:gd name="connsiteY2" fmla="*/ 0 h 744072"/>
              <a:gd name="connsiteX3" fmla="*/ 1579059 w 2305135"/>
              <a:gd name="connsiteY3" fmla="*/ 738392 h 744072"/>
              <a:gd name="connsiteX4" fmla="*/ 0 w 2305135"/>
              <a:gd name="connsiteY4" fmla="*/ 744072 h 744072"/>
              <a:gd name="connsiteX0" fmla="*/ 0 w 2305135"/>
              <a:gd name="connsiteY0" fmla="*/ 744072 h 744072"/>
              <a:gd name="connsiteX1" fmla="*/ 8552 w 2305135"/>
              <a:gd name="connsiteY1" fmla="*/ 1 h 744072"/>
              <a:gd name="connsiteX2" fmla="*/ 2305135 w 2305135"/>
              <a:gd name="connsiteY2" fmla="*/ 0 h 744072"/>
              <a:gd name="connsiteX3" fmla="*/ 1721047 w 2305135"/>
              <a:gd name="connsiteY3" fmla="*/ 596405 h 744072"/>
              <a:gd name="connsiteX4" fmla="*/ 0 w 2305135"/>
              <a:gd name="connsiteY4" fmla="*/ 744072 h 744072"/>
              <a:gd name="connsiteX0" fmla="*/ 105045 w 2296590"/>
              <a:gd name="connsiteY0" fmla="*/ 391943 h 596405"/>
              <a:gd name="connsiteX1" fmla="*/ 7 w 2296590"/>
              <a:gd name="connsiteY1" fmla="*/ 1 h 596405"/>
              <a:gd name="connsiteX2" fmla="*/ 2296590 w 2296590"/>
              <a:gd name="connsiteY2" fmla="*/ 0 h 596405"/>
              <a:gd name="connsiteX3" fmla="*/ 1712502 w 2296590"/>
              <a:gd name="connsiteY3" fmla="*/ 596405 h 596405"/>
              <a:gd name="connsiteX4" fmla="*/ 105045 w 2296590"/>
              <a:gd name="connsiteY4" fmla="*/ 391943 h 596405"/>
              <a:gd name="connsiteX0" fmla="*/ 0 w 2305136"/>
              <a:gd name="connsiteY0" fmla="*/ 596405 h 596405"/>
              <a:gd name="connsiteX1" fmla="*/ 8553 w 2305136"/>
              <a:gd name="connsiteY1" fmla="*/ 1 h 596405"/>
              <a:gd name="connsiteX2" fmla="*/ 2305136 w 2305136"/>
              <a:gd name="connsiteY2" fmla="*/ 0 h 596405"/>
              <a:gd name="connsiteX3" fmla="*/ 1721048 w 2305136"/>
              <a:gd name="connsiteY3" fmla="*/ 596405 h 596405"/>
              <a:gd name="connsiteX4" fmla="*/ 0 w 2305136"/>
              <a:gd name="connsiteY4" fmla="*/ 596405 h 596405"/>
              <a:gd name="connsiteX0" fmla="*/ 0 w 2305136"/>
              <a:gd name="connsiteY0" fmla="*/ 596405 h 596405"/>
              <a:gd name="connsiteX1" fmla="*/ 2874 w 2305136"/>
              <a:gd name="connsiteY1" fmla="*/ 1 h 596405"/>
              <a:gd name="connsiteX2" fmla="*/ 2305136 w 2305136"/>
              <a:gd name="connsiteY2" fmla="*/ 0 h 596405"/>
              <a:gd name="connsiteX3" fmla="*/ 1721048 w 2305136"/>
              <a:gd name="connsiteY3" fmla="*/ 596405 h 596405"/>
              <a:gd name="connsiteX4" fmla="*/ 0 w 2305136"/>
              <a:gd name="connsiteY4" fmla="*/ 596405 h 596405"/>
              <a:gd name="connsiteX0" fmla="*/ 0 w 2305136"/>
              <a:gd name="connsiteY0" fmla="*/ 596405 h 596405"/>
              <a:gd name="connsiteX1" fmla="*/ 2874 w 2305136"/>
              <a:gd name="connsiteY1" fmla="*/ 1 h 596405"/>
              <a:gd name="connsiteX2" fmla="*/ 2305136 w 2305136"/>
              <a:gd name="connsiteY2" fmla="*/ 0 h 596405"/>
              <a:gd name="connsiteX3" fmla="*/ 1919831 w 2305136"/>
              <a:gd name="connsiteY3" fmla="*/ 397622 h 596405"/>
              <a:gd name="connsiteX4" fmla="*/ 0 w 2305136"/>
              <a:gd name="connsiteY4" fmla="*/ 596405 h 596405"/>
              <a:gd name="connsiteX0" fmla="*/ 0 w 2305136"/>
              <a:gd name="connsiteY0" fmla="*/ 403302 h 403302"/>
              <a:gd name="connsiteX1" fmla="*/ 2874 w 2305136"/>
              <a:gd name="connsiteY1" fmla="*/ 1 h 403302"/>
              <a:gd name="connsiteX2" fmla="*/ 2305136 w 2305136"/>
              <a:gd name="connsiteY2" fmla="*/ 0 h 403302"/>
              <a:gd name="connsiteX3" fmla="*/ 1919831 w 2305136"/>
              <a:gd name="connsiteY3" fmla="*/ 397622 h 403302"/>
              <a:gd name="connsiteX4" fmla="*/ 0 w 2305136"/>
              <a:gd name="connsiteY4" fmla="*/ 403302 h 40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136" h="403302">
                <a:moveTo>
                  <a:pt x="0" y="403302"/>
                </a:moveTo>
                <a:cubicBezTo>
                  <a:pt x="958" y="159065"/>
                  <a:pt x="1916" y="244238"/>
                  <a:pt x="2874" y="1"/>
                </a:cubicBezTo>
                <a:lnTo>
                  <a:pt x="2305136" y="0"/>
                </a:lnTo>
                <a:lnTo>
                  <a:pt x="1919831" y="397622"/>
                </a:lnTo>
                <a:lnTo>
                  <a:pt x="0" y="403302"/>
                </a:lnTo>
                <a:close/>
              </a:path>
            </a:pathLst>
          </a:custGeom>
          <a:solidFill>
            <a:srgbClr val="D8CFC6"/>
          </a:solidFill>
          <a:ln w="9525">
            <a:noFill/>
            <a:round/>
            <a:headEnd/>
            <a:tailEnd/>
          </a:ln>
        </p:spPr>
        <p:txBody>
          <a:bodyPr/>
          <a:lstStyle/>
          <a:p>
            <a:pPr algn="ctr"/>
            <a:endParaRPr lang="en-US"/>
          </a:p>
        </p:txBody>
      </p:sp>
      <p:pic>
        <p:nvPicPr>
          <p:cNvPr id="6" name="Picture 5" descr="AXIS_LOGO_RGB.png">
            <a:extLst>
              <a:ext uri="{FF2B5EF4-FFF2-40B4-BE49-F238E27FC236}">
                <a16:creationId xmlns:a16="http://schemas.microsoft.com/office/drawing/2014/main" id="{41E2679E-54F9-4E08-9E63-69A06E2255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11075" y="4868413"/>
            <a:ext cx="545501" cy="19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22300" y="985838"/>
            <a:ext cx="4989360" cy="3371850"/>
          </a:xfrm>
        </p:spPr>
        <p:txBody>
          <a:bodyPr>
            <a:normAutofit/>
          </a:bodyPr>
          <a:lstStyle>
            <a:lvl1pPr marL="269875" indent="-269875">
              <a:buClrTx/>
              <a:buFont typeface="Arial" panose="020B0604020202020204" pitchFamily="34" charset="0"/>
              <a:buChar char="&gt;"/>
              <a:defRPr sz="2000" baseline="0">
                <a:latin typeface="Arial"/>
                <a:cs typeface="Arial"/>
              </a:defRPr>
            </a:lvl1pPr>
            <a:lvl2pPr>
              <a:buClrTx/>
              <a:defRPr sz="1800" baseline="0">
                <a:latin typeface="Arial"/>
                <a:cs typeface="Arial"/>
              </a:defRPr>
            </a:lvl2pPr>
            <a:lvl3pPr>
              <a:buClrTx/>
              <a:defRPr sz="1800" baseline="0">
                <a:latin typeface="Arial"/>
                <a:cs typeface="Arial"/>
              </a:defRPr>
            </a:lvl3pPr>
            <a:lvl4pPr>
              <a:buClrTx/>
              <a:defRPr sz="1600" baseline="0">
                <a:latin typeface="Arial"/>
                <a:cs typeface="Arial"/>
              </a:defRPr>
            </a:lvl4pPr>
            <a:lvl5pPr>
              <a:buClrTx/>
              <a:defRPr sz="1600" baseline="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30340" y="164706"/>
            <a:ext cx="7471938" cy="491591"/>
          </a:xfrm>
          <a:prstGeom prst="rect">
            <a:avLst/>
          </a:prstGeom>
        </p:spPr>
        <p:txBody>
          <a:bodyPr/>
          <a:lstStyle>
            <a:lvl1pPr>
              <a:defRPr sz="3200">
                <a:latin typeface="Lubalin Graph ECG" panose="02060502020205020404" pitchFamily="18" charset="0"/>
                <a:cs typeface="Arial"/>
              </a:defRPr>
            </a:lvl1pPr>
          </a:lstStyle>
          <a:p>
            <a:r>
              <a:rPr lang="en-US"/>
              <a:t>Click to edit Master title style</a:t>
            </a:r>
            <a:endParaRPr lang="en-US" dirty="0"/>
          </a:p>
        </p:txBody>
      </p:sp>
    </p:spTree>
    <p:extLst>
      <p:ext uri="{BB962C8B-B14F-4D97-AF65-F5344CB8AC3E}">
        <p14:creationId xmlns:p14="http://schemas.microsoft.com/office/powerpoint/2010/main" val="4276069102"/>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Slide">
    <p:spTree>
      <p:nvGrpSpPr>
        <p:cNvPr id="1" name=""/>
        <p:cNvGrpSpPr/>
        <p:nvPr/>
      </p:nvGrpSpPr>
      <p:grpSpPr>
        <a:xfrm>
          <a:off x="0" y="0"/>
          <a:ext cx="0" cy="0"/>
          <a:chOff x="0" y="0"/>
          <a:chExt cx="0" cy="0"/>
        </a:xfrm>
      </p:grpSpPr>
      <p:sp>
        <p:nvSpPr>
          <p:cNvPr id="4" name="Right Triangle 13"/>
          <p:cNvSpPr>
            <a:spLocks noChangeArrowheads="1"/>
          </p:cNvSpPr>
          <p:nvPr/>
        </p:nvSpPr>
        <p:spPr bwMode="auto">
          <a:xfrm rot="16200000">
            <a:off x="5522913" y="1522413"/>
            <a:ext cx="3629025" cy="3629025"/>
          </a:xfrm>
          <a:prstGeom prst="rtTriangle">
            <a:avLst/>
          </a:prstGeom>
          <a:solidFill>
            <a:srgbClr val="D8CFC6"/>
          </a:solidFill>
          <a:ln w="9525">
            <a:noFill/>
            <a:round/>
            <a:headEnd/>
            <a:tailEnd/>
          </a:ln>
        </p:spPr>
        <p:txBody>
          <a:bodyPr/>
          <a:lstStyle/>
          <a:p>
            <a:pPr algn="ctr"/>
            <a:endParaRPr lang="en-US"/>
          </a:p>
        </p:txBody>
      </p:sp>
      <p:sp>
        <p:nvSpPr>
          <p:cNvPr id="5" name="Snip Single Corner Rectangle 7"/>
          <p:cNvSpPr>
            <a:spLocks/>
          </p:cNvSpPr>
          <p:nvPr/>
        </p:nvSpPr>
        <p:spPr bwMode="auto">
          <a:xfrm rot="18900000" flipH="1">
            <a:off x="559594" y="-1286669"/>
            <a:ext cx="3117850" cy="4008438"/>
          </a:xfrm>
          <a:custGeom>
            <a:avLst/>
            <a:gdLst>
              <a:gd name="T0" fmla="*/ 2549141 w 3117017"/>
              <a:gd name="T1" fmla="*/ 0 h 4008478"/>
              <a:gd name="T2" fmla="*/ 0 w 3117017"/>
              <a:gd name="T3" fmla="*/ 2548435 h 4008478"/>
              <a:gd name="T4" fmla="*/ 0 w 3117017"/>
              <a:gd name="T5" fmla="*/ 4008438 h 4008478"/>
              <a:gd name="T6" fmla="*/ 3117850 w 3117017"/>
              <a:gd name="T7" fmla="*/ 4008438 h 4008478"/>
              <a:gd name="T8" fmla="*/ 3117850 w 3117017"/>
              <a:gd name="T9" fmla="*/ 568551 h 4008478"/>
              <a:gd name="T10" fmla="*/ 2549141 w 3117017"/>
              <a:gd name="T11" fmla="*/ 0 h 40084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7017" h="4008478">
                <a:moveTo>
                  <a:pt x="2548460" y="0"/>
                </a:moveTo>
                <a:lnTo>
                  <a:pt x="0" y="2548460"/>
                </a:lnTo>
                <a:lnTo>
                  <a:pt x="0" y="4008478"/>
                </a:lnTo>
                <a:lnTo>
                  <a:pt x="3117017" y="4008478"/>
                </a:lnTo>
                <a:lnTo>
                  <a:pt x="3117017" y="568557"/>
                </a:lnTo>
                <a:lnTo>
                  <a:pt x="2548460" y="0"/>
                </a:lnTo>
                <a:close/>
              </a:path>
            </a:pathLst>
          </a:custGeom>
          <a:gradFill rotWithShape="1">
            <a:gsLst>
              <a:gs pos="0">
                <a:srgbClr val="FFCC33"/>
              </a:gs>
              <a:gs pos="39999">
                <a:srgbClr val="FFCC33"/>
              </a:gs>
              <a:gs pos="100000">
                <a:srgbClr val="E3B93F"/>
              </a:gs>
            </a:gsLst>
            <a:lin ang="5220000"/>
          </a:gradFill>
          <a:ln w="9525" cap="flat" cmpd="sng">
            <a:noFill/>
            <a:prstDash val="solid"/>
            <a:round/>
            <a:headEnd type="none" w="med" len="med"/>
            <a:tailEnd type="none" w="med" len="med"/>
          </a:ln>
        </p:spPr>
        <p:txBody>
          <a:bodyPr/>
          <a:lstStyle/>
          <a:p>
            <a:endParaRPr lang="en-GB"/>
          </a:p>
        </p:txBody>
      </p:sp>
      <p:sp>
        <p:nvSpPr>
          <p:cNvPr id="6" name="Right Triangle 15"/>
          <p:cNvSpPr>
            <a:spLocks noChangeArrowheads="1"/>
          </p:cNvSpPr>
          <p:nvPr/>
        </p:nvSpPr>
        <p:spPr bwMode="auto">
          <a:xfrm rot="16200000">
            <a:off x="515938" y="1030288"/>
            <a:ext cx="4121150" cy="4121150"/>
          </a:xfrm>
          <a:prstGeom prst="rtTriangle">
            <a:avLst/>
          </a:prstGeom>
          <a:solidFill>
            <a:srgbClr val="FFCC33"/>
          </a:solidFill>
          <a:ln w="9525">
            <a:noFill/>
            <a:round/>
            <a:headEnd/>
            <a:tailEnd/>
          </a:ln>
        </p:spPr>
        <p:txBody>
          <a:bodyPr/>
          <a:lstStyle/>
          <a:p>
            <a:pPr algn="ctr"/>
            <a:endParaRPr lang="en-US"/>
          </a:p>
        </p:txBody>
      </p:sp>
      <p:sp>
        <p:nvSpPr>
          <p:cNvPr id="11" name="Rectangle 6"/>
          <p:cNvSpPr>
            <a:spLocks noGrp="1" noChangeArrowheads="1"/>
          </p:cNvSpPr>
          <p:nvPr>
            <p:ph type="subTitle" idx="1"/>
          </p:nvPr>
        </p:nvSpPr>
        <p:spPr>
          <a:xfrm>
            <a:off x="4755939" y="1069120"/>
            <a:ext cx="2942215" cy="1998318"/>
          </a:xfrm>
        </p:spPr>
        <p:txBody>
          <a:bodyPr/>
          <a:lstStyle>
            <a:lvl1pPr marL="0" indent="0" algn="l">
              <a:spcBef>
                <a:spcPct val="30000"/>
              </a:spcBef>
              <a:spcAft>
                <a:spcPct val="30000"/>
              </a:spcAft>
              <a:buFontTx/>
              <a:buNone/>
              <a:defRPr sz="1800" b="1">
                <a:latin typeface="Arial"/>
                <a:cs typeface="Arial"/>
              </a:defRPr>
            </a:lvl1pPr>
          </a:lstStyle>
          <a:p>
            <a:r>
              <a:rPr lang="en-US"/>
              <a:t>Click to edit Master subtitle style</a:t>
            </a:r>
            <a:endParaRPr lang="sv-SE" dirty="0"/>
          </a:p>
        </p:txBody>
      </p:sp>
      <p:sp>
        <p:nvSpPr>
          <p:cNvPr id="8" name="Right Triangle 13"/>
          <p:cNvSpPr>
            <a:spLocks noChangeArrowheads="1"/>
          </p:cNvSpPr>
          <p:nvPr/>
        </p:nvSpPr>
        <p:spPr bwMode="auto">
          <a:xfrm rot="16200000">
            <a:off x="5522913" y="1522413"/>
            <a:ext cx="3629025" cy="3629025"/>
          </a:xfrm>
          <a:prstGeom prst="rtTriangle">
            <a:avLst/>
          </a:prstGeom>
          <a:solidFill>
            <a:srgbClr val="D8CFC6"/>
          </a:solidFill>
          <a:ln w="9525">
            <a:noFill/>
            <a:round/>
            <a:headEnd/>
            <a:tailEnd/>
          </a:ln>
        </p:spPr>
        <p:txBody>
          <a:bodyPr/>
          <a:lstStyle/>
          <a:p>
            <a:pPr algn="ctr"/>
            <a:endParaRPr lang="en-US"/>
          </a:p>
        </p:txBody>
      </p:sp>
      <p:sp>
        <p:nvSpPr>
          <p:cNvPr id="9" name="Snip Single Corner Rectangle 7"/>
          <p:cNvSpPr>
            <a:spLocks/>
          </p:cNvSpPr>
          <p:nvPr/>
        </p:nvSpPr>
        <p:spPr bwMode="auto">
          <a:xfrm rot="18900000" flipH="1">
            <a:off x="559594" y="-1286669"/>
            <a:ext cx="3117850" cy="4008438"/>
          </a:xfrm>
          <a:custGeom>
            <a:avLst/>
            <a:gdLst>
              <a:gd name="T0" fmla="*/ 2549141 w 3117017"/>
              <a:gd name="T1" fmla="*/ 0 h 4008478"/>
              <a:gd name="T2" fmla="*/ 0 w 3117017"/>
              <a:gd name="T3" fmla="*/ 2548435 h 4008478"/>
              <a:gd name="T4" fmla="*/ 0 w 3117017"/>
              <a:gd name="T5" fmla="*/ 4008438 h 4008478"/>
              <a:gd name="T6" fmla="*/ 3117850 w 3117017"/>
              <a:gd name="T7" fmla="*/ 4008438 h 4008478"/>
              <a:gd name="T8" fmla="*/ 3117850 w 3117017"/>
              <a:gd name="T9" fmla="*/ 568551 h 4008478"/>
              <a:gd name="T10" fmla="*/ 2549141 w 3117017"/>
              <a:gd name="T11" fmla="*/ 0 h 40084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7017" h="4008478">
                <a:moveTo>
                  <a:pt x="2548460" y="0"/>
                </a:moveTo>
                <a:lnTo>
                  <a:pt x="0" y="2548460"/>
                </a:lnTo>
                <a:lnTo>
                  <a:pt x="0" y="4008478"/>
                </a:lnTo>
                <a:lnTo>
                  <a:pt x="3117017" y="4008478"/>
                </a:lnTo>
                <a:lnTo>
                  <a:pt x="3117017" y="568557"/>
                </a:lnTo>
                <a:lnTo>
                  <a:pt x="2548460" y="0"/>
                </a:lnTo>
                <a:close/>
              </a:path>
            </a:pathLst>
          </a:custGeom>
          <a:gradFill rotWithShape="1">
            <a:gsLst>
              <a:gs pos="0">
                <a:srgbClr val="FFCC33"/>
              </a:gs>
              <a:gs pos="39999">
                <a:srgbClr val="FFCC33"/>
              </a:gs>
              <a:gs pos="100000">
                <a:srgbClr val="E3B93F"/>
              </a:gs>
            </a:gsLst>
            <a:lin ang="5220000"/>
          </a:gradFill>
          <a:ln w="9525" cap="flat" cmpd="sng">
            <a:noFill/>
            <a:prstDash val="solid"/>
            <a:round/>
            <a:headEnd type="none" w="med" len="med"/>
            <a:tailEnd type="none" w="med" len="med"/>
          </a:ln>
        </p:spPr>
        <p:txBody>
          <a:bodyPr/>
          <a:lstStyle/>
          <a:p>
            <a:endParaRPr lang="en-GB"/>
          </a:p>
        </p:txBody>
      </p:sp>
      <p:sp>
        <p:nvSpPr>
          <p:cNvPr id="10" name="Right Triangle 15"/>
          <p:cNvSpPr>
            <a:spLocks noChangeArrowheads="1"/>
          </p:cNvSpPr>
          <p:nvPr/>
        </p:nvSpPr>
        <p:spPr bwMode="auto">
          <a:xfrm rot="16200000">
            <a:off x="515938" y="1030288"/>
            <a:ext cx="4121150" cy="4121150"/>
          </a:xfrm>
          <a:prstGeom prst="rtTriangle">
            <a:avLst/>
          </a:prstGeom>
          <a:solidFill>
            <a:srgbClr val="FFCC33"/>
          </a:solidFill>
          <a:ln w="9525">
            <a:noFill/>
            <a:round/>
            <a:headEnd/>
            <a:tailEnd/>
          </a:ln>
        </p:spPr>
        <p:txBody>
          <a:bodyPr/>
          <a:lstStyle/>
          <a:p>
            <a:pPr algn="ctr"/>
            <a:endParaRPr lang="en-US"/>
          </a:p>
        </p:txBody>
      </p:sp>
      <p:sp>
        <p:nvSpPr>
          <p:cNvPr id="13" name="Right Triangle 13"/>
          <p:cNvSpPr>
            <a:spLocks noChangeArrowheads="1"/>
          </p:cNvSpPr>
          <p:nvPr userDrawn="1"/>
        </p:nvSpPr>
        <p:spPr bwMode="auto">
          <a:xfrm rot="16200000">
            <a:off x="5522913" y="1522413"/>
            <a:ext cx="3629025" cy="3629025"/>
          </a:xfrm>
          <a:prstGeom prst="rtTriangle">
            <a:avLst/>
          </a:prstGeom>
          <a:solidFill>
            <a:srgbClr val="D8CFC6"/>
          </a:solidFill>
          <a:ln w="9525">
            <a:noFill/>
            <a:round/>
            <a:headEnd/>
            <a:tailEnd/>
          </a:ln>
        </p:spPr>
        <p:txBody>
          <a:bodyPr/>
          <a:lstStyle/>
          <a:p>
            <a:pPr algn="ctr"/>
            <a:endParaRPr lang="en-US"/>
          </a:p>
        </p:txBody>
      </p:sp>
      <p:sp>
        <p:nvSpPr>
          <p:cNvPr id="14" name="Snip Single Corner Rectangle 7"/>
          <p:cNvSpPr>
            <a:spLocks/>
          </p:cNvSpPr>
          <p:nvPr userDrawn="1"/>
        </p:nvSpPr>
        <p:spPr bwMode="auto">
          <a:xfrm rot="18900000" flipH="1">
            <a:off x="559594" y="-1286669"/>
            <a:ext cx="3117850" cy="4008438"/>
          </a:xfrm>
          <a:custGeom>
            <a:avLst/>
            <a:gdLst>
              <a:gd name="T0" fmla="*/ 2549141 w 3117017"/>
              <a:gd name="T1" fmla="*/ 0 h 4008478"/>
              <a:gd name="T2" fmla="*/ 0 w 3117017"/>
              <a:gd name="T3" fmla="*/ 2548435 h 4008478"/>
              <a:gd name="T4" fmla="*/ 0 w 3117017"/>
              <a:gd name="T5" fmla="*/ 4008438 h 4008478"/>
              <a:gd name="T6" fmla="*/ 3117850 w 3117017"/>
              <a:gd name="T7" fmla="*/ 4008438 h 4008478"/>
              <a:gd name="T8" fmla="*/ 3117850 w 3117017"/>
              <a:gd name="T9" fmla="*/ 568551 h 4008478"/>
              <a:gd name="T10" fmla="*/ 2549141 w 3117017"/>
              <a:gd name="T11" fmla="*/ 0 h 40084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7017" h="4008478">
                <a:moveTo>
                  <a:pt x="2548460" y="0"/>
                </a:moveTo>
                <a:lnTo>
                  <a:pt x="0" y="2548460"/>
                </a:lnTo>
                <a:lnTo>
                  <a:pt x="0" y="4008478"/>
                </a:lnTo>
                <a:lnTo>
                  <a:pt x="3117017" y="4008478"/>
                </a:lnTo>
                <a:lnTo>
                  <a:pt x="3117017" y="568557"/>
                </a:lnTo>
                <a:lnTo>
                  <a:pt x="2548460" y="0"/>
                </a:lnTo>
                <a:close/>
              </a:path>
            </a:pathLst>
          </a:custGeom>
          <a:gradFill rotWithShape="1">
            <a:gsLst>
              <a:gs pos="0">
                <a:srgbClr val="FFCC33"/>
              </a:gs>
              <a:gs pos="39999">
                <a:srgbClr val="FFCC33"/>
              </a:gs>
              <a:gs pos="100000">
                <a:srgbClr val="E3B93F"/>
              </a:gs>
            </a:gsLst>
            <a:lin ang="5220000"/>
          </a:gradFill>
          <a:ln w="9525" cap="flat" cmpd="sng">
            <a:noFill/>
            <a:prstDash val="solid"/>
            <a:round/>
            <a:headEnd type="none" w="med" len="med"/>
            <a:tailEnd type="none" w="med" len="med"/>
          </a:ln>
        </p:spPr>
        <p:txBody>
          <a:bodyPr/>
          <a:lstStyle/>
          <a:p>
            <a:endParaRPr lang="en-GB"/>
          </a:p>
        </p:txBody>
      </p:sp>
      <p:sp>
        <p:nvSpPr>
          <p:cNvPr id="15" name="Right Triangle 15"/>
          <p:cNvSpPr>
            <a:spLocks noChangeArrowheads="1"/>
          </p:cNvSpPr>
          <p:nvPr userDrawn="1"/>
        </p:nvSpPr>
        <p:spPr bwMode="auto">
          <a:xfrm rot="16200000">
            <a:off x="515938" y="1030288"/>
            <a:ext cx="4121150" cy="4121150"/>
          </a:xfrm>
          <a:prstGeom prst="rtTriangle">
            <a:avLst/>
          </a:prstGeom>
          <a:solidFill>
            <a:srgbClr val="FFCC33"/>
          </a:solidFill>
          <a:ln w="9525">
            <a:noFill/>
            <a:round/>
            <a:headEnd/>
            <a:tailEnd/>
          </a:ln>
        </p:spPr>
        <p:txBody>
          <a:bodyPr/>
          <a:lstStyle/>
          <a:p>
            <a:pPr algn="ctr"/>
            <a:endParaRPr lang="en-US"/>
          </a:p>
        </p:txBody>
      </p:sp>
      <p:pic>
        <p:nvPicPr>
          <p:cNvPr id="16" name="Picture 16" descr="AXIS_LOGO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2375" y="149225"/>
            <a:ext cx="882650"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48944723"/>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60375" y="4700588"/>
            <a:ext cx="976313" cy="230187"/>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900" b="1" noProof="0" dirty="0">
                <a:solidFill>
                  <a:srgbClr val="000000"/>
                </a:solidFill>
                <a:latin typeface="Arial"/>
                <a:cs typeface="Arial"/>
              </a:rPr>
              <a:t>www.axis.com</a:t>
            </a:r>
          </a:p>
        </p:txBody>
      </p:sp>
      <p:pic>
        <p:nvPicPr>
          <p:cNvPr id="5" name="Picture 16" descr="AXIS_LOGO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2375" y="149225"/>
            <a:ext cx="882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rapezoid 6"/>
          <p:cNvSpPr/>
          <p:nvPr userDrawn="1"/>
        </p:nvSpPr>
        <p:spPr bwMode="auto">
          <a:xfrm rot="8100000">
            <a:off x="7469189" y="4260851"/>
            <a:ext cx="2235200" cy="638176"/>
          </a:xfrm>
          <a:custGeom>
            <a:avLst/>
            <a:gdLst>
              <a:gd name="connsiteX0" fmla="*/ 0 w 2235200"/>
              <a:gd name="connsiteY0" fmla="*/ 638175 h 638175"/>
              <a:gd name="connsiteX1" fmla="*/ 641398 w 2235200"/>
              <a:gd name="connsiteY1" fmla="*/ 0 h 638175"/>
              <a:gd name="connsiteX2" fmla="*/ 1593802 w 2235200"/>
              <a:gd name="connsiteY2" fmla="*/ 0 h 638175"/>
              <a:gd name="connsiteX3" fmla="*/ 2235200 w 2235200"/>
              <a:gd name="connsiteY3" fmla="*/ 638175 h 638175"/>
              <a:gd name="connsiteX4" fmla="*/ 0 w 2235200"/>
              <a:gd name="connsiteY4" fmla="*/ 638175 h 638175"/>
              <a:gd name="connsiteX0" fmla="*/ 0 w 2235200"/>
              <a:gd name="connsiteY0" fmla="*/ 638175 h 638175"/>
              <a:gd name="connsiteX1" fmla="*/ 641398 w 2235200"/>
              <a:gd name="connsiteY1" fmla="*/ 0 h 638175"/>
              <a:gd name="connsiteX2" fmla="*/ 1593802 w 2235200"/>
              <a:gd name="connsiteY2" fmla="*/ 0 h 638175"/>
              <a:gd name="connsiteX3" fmla="*/ 2235200 w 2235200"/>
              <a:gd name="connsiteY3" fmla="*/ 638175 h 638175"/>
              <a:gd name="connsiteX4" fmla="*/ 0 w 2235200"/>
              <a:gd name="connsiteY4" fmla="*/ 638175 h 638175"/>
              <a:gd name="connsiteX0" fmla="*/ 0 w 2235200"/>
              <a:gd name="connsiteY0" fmla="*/ 650076 h 650076"/>
              <a:gd name="connsiteX1" fmla="*/ 641398 w 2235200"/>
              <a:gd name="connsiteY1" fmla="*/ 11901 h 650076"/>
              <a:gd name="connsiteX2" fmla="*/ 1605702 w 2235200"/>
              <a:gd name="connsiteY2" fmla="*/ 0 h 650076"/>
              <a:gd name="connsiteX3" fmla="*/ 2235200 w 2235200"/>
              <a:gd name="connsiteY3" fmla="*/ 650076 h 650076"/>
              <a:gd name="connsiteX4" fmla="*/ 0 w 2235200"/>
              <a:gd name="connsiteY4" fmla="*/ 650076 h 650076"/>
              <a:gd name="connsiteX0" fmla="*/ 0 w 2235200"/>
              <a:gd name="connsiteY0" fmla="*/ 638176 h 638176"/>
              <a:gd name="connsiteX1" fmla="*/ 641398 w 2235200"/>
              <a:gd name="connsiteY1" fmla="*/ 1 h 638176"/>
              <a:gd name="connsiteX2" fmla="*/ 1593802 w 2235200"/>
              <a:gd name="connsiteY2" fmla="*/ 0 h 638176"/>
              <a:gd name="connsiteX3" fmla="*/ 2235200 w 2235200"/>
              <a:gd name="connsiteY3" fmla="*/ 638176 h 638176"/>
              <a:gd name="connsiteX4" fmla="*/ 0 w 2235200"/>
              <a:gd name="connsiteY4" fmla="*/ 638176 h 63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638176">
                <a:moveTo>
                  <a:pt x="0" y="638176"/>
                </a:moveTo>
                <a:lnTo>
                  <a:pt x="641398" y="1"/>
                </a:lnTo>
                <a:lnTo>
                  <a:pt x="1593802" y="0"/>
                </a:lnTo>
                <a:lnTo>
                  <a:pt x="2235200" y="638176"/>
                </a:lnTo>
                <a:lnTo>
                  <a:pt x="0" y="638176"/>
                </a:lnTo>
                <a:close/>
              </a:path>
            </a:pathLst>
          </a:custGeom>
          <a:solidFill>
            <a:srgbClr val="FFCC33"/>
          </a:solidFill>
          <a:ln w="9525" cap="flat" cmpd="sng" algn="ctr">
            <a:noFill/>
            <a:prstDash val="solid"/>
            <a:round/>
            <a:headEnd type="none" w="med" len="med"/>
            <a:tailEnd type="none" w="med" len="med"/>
          </a:ln>
          <a:effectLst/>
        </p:spPr>
        <p:txBody>
          <a:bodyPr/>
          <a:lstStyle/>
          <a:p>
            <a:pPr algn="ctr"/>
            <a:endParaRPr lang="en-US"/>
          </a:p>
        </p:txBody>
      </p:sp>
      <p:sp>
        <p:nvSpPr>
          <p:cNvPr id="8" name="Trapezoid 7"/>
          <p:cNvSpPr/>
          <p:nvPr userDrawn="1"/>
        </p:nvSpPr>
        <p:spPr bwMode="auto">
          <a:xfrm rot="8100000">
            <a:off x="6333940" y="3788782"/>
            <a:ext cx="3571875" cy="642142"/>
          </a:xfrm>
          <a:custGeom>
            <a:avLst/>
            <a:gdLst>
              <a:gd name="connsiteX0" fmla="*/ 0 w 3571875"/>
              <a:gd name="connsiteY0" fmla="*/ 638175 h 638175"/>
              <a:gd name="connsiteX1" fmla="*/ 641398 w 3571875"/>
              <a:gd name="connsiteY1" fmla="*/ 0 h 638175"/>
              <a:gd name="connsiteX2" fmla="*/ 2930477 w 3571875"/>
              <a:gd name="connsiteY2" fmla="*/ 0 h 638175"/>
              <a:gd name="connsiteX3" fmla="*/ 3571875 w 3571875"/>
              <a:gd name="connsiteY3" fmla="*/ 638175 h 638175"/>
              <a:gd name="connsiteX4" fmla="*/ 0 w 3571875"/>
              <a:gd name="connsiteY4" fmla="*/ 638175 h 638175"/>
              <a:gd name="connsiteX0" fmla="*/ 0 w 3571875"/>
              <a:gd name="connsiteY0" fmla="*/ 646109 h 646109"/>
              <a:gd name="connsiteX1" fmla="*/ 641398 w 3571875"/>
              <a:gd name="connsiteY1" fmla="*/ 7934 h 646109"/>
              <a:gd name="connsiteX2" fmla="*/ 2938411 w 3571875"/>
              <a:gd name="connsiteY2" fmla="*/ 0 h 646109"/>
              <a:gd name="connsiteX3" fmla="*/ 3571875 w 3571875"/>
              <a:gd name="connsiteY3" fmla="*/ 646109 h 646109"/>
              <a:gd name="connsiteX4" fmla="*/ 0 w 3571875"/>
              <a:gd name="connsiteY4" fmla="*/ 646109 h 646109"/>
              <a:gd name="connsiteX0" fmla="*/ 0 w 3571875"/>
              <a:gd name="connsiteY0" fmla="*/ 642142 h 642142"/>
              <a:gd name="connsiteX1" fmla="*/ 641398 w 3571875"/>
              <a:gd name="connsiteY1" fmla="*/ 3967 h 642142"/>
              <a:gd name="connsiteX2" fmla="*/ 2934444 w 3571875"/>
              <a:gd name="connsiteY2" fmla="*/ 0 h 642142"/>
              <a:gd name="connsiteX3" fmla="*/ 3571875 w 3571875"/>
              <a:gd name="connsiteY3" fmla="*/ 642142 h 642142"/>
              <a:gd name="connsiteX4" fmla="*/ 0 w 3571875"/>
              <a:gd name="connsiteY4" fmla="*/ 642142 h 642142"/>
              <a:gd name="connsiteX0" fmla="*/ 0 w 3571875"/>
              <a:gd name="connsiteY0" fmla="*/ 642142 h 642142"/>
              <a:gd name="connsiteX1" fmla="*/ 641398 w 3571875"/>
              <a:gd name="connsiteY1" fmla="*/ 3967 h 642142"/>
              <a:gd name="connsiteX2" fmla="*/ 2934444 w 3571875"/>
              <a:gd name="connsiteY2" fmla="*/ 0 h 642142"/>
              <a:gd name="connsiteX3" fmla="*/ 3571875 w 3571875"/>
              <a:gd name="connsiteY3" fmla="*/ 642142 h 642142"/>
              <a:gd name="connsiteX4" fmla="*/ 0 w 3571875"/>
              <a:gd name="connsiteY4" fmla="*/ 642142 h 642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642142">
                <a:moveTo>
                  <a:pt x="0" y="642142"/>
                </a:moveTo>
                <a:lnTo>
                  <a:pt x="641398" y="3967"/>
                </a:lnTo>
                <a:lnTo>
                  <a:pt x="2934444" y="0"/>
                </a:lnTo>
                <a:lnTo>
                  <a:pt x="3571875" y="642142"/>
                </a:lnTo>
                <a:lnTo>
                  <a:pt x="0" y="642142"/>
                </a:lnTo>
                <a:close/>
              </a:path>
            </a:pathLst>
          </a:custGeom>
          <a:solidFill>
            <a:srgbClr val="D8CFC6"/>
          </a:solidFill>
          <a:ln w="9525" cap="flat" cmpd="sng" algn="ctr">
            <a:noFill/>
            <a:prstDash val="solid"/>
            <a:round/>
            <a:headEnd type="none" w="med" len="med"/>
            <a:tailEnd type="none" w="med" len="med"/>
          </a:ln>
          <a:effectLst/>
        </p:spPr>
        <p:txBody>
          <a:bodyPr/>
          <a:lstStyle/>
          <a:p>
            <a:pPr algn="ctr"/>
            <a:endParaRPr lang="en-US"/>
          </a:p>
        </p:txBody>
      </p:sp>
      <p:sp>
        <p:nvSpPr>
          <p:cNvPr id="557061" name="Rectangle 5"/>
          <p:cNvSpPr>
            <a:spLocks noGrp="1" noChangeArrowheads="1"/>
          </p:cNvSpPr>
          <p:nvPr>
            <p:ph type="ctrTitle"/>
          </p:nvPr>
        </p:nvSpPr>
        <p:spPr>
          <a:xfrm>
            <a:off x="461413" y="1201587"/>
            <a:ext cx="7082007" cy="3114198"/>
          </a:xfrm>
          <a:prstGeom prst="rect">
            <a:avLst/>
          </a:prstGeom>
        </p:spPr>
        <p:txBody>
          <a:bodyPr/>
          <a:lstStyle>
            <a:lvl1pPr algn="l">
              <a:lnSpc>
                <a:spcPts val="5780"/>
              </a:lnSpc>
              <a:spcBef>
                <a:spcPct val="30000"/>
              </a:spcBef>
              <a:spcAft>
                <a:spcPct val="30000"/>
              </a:spcAft>
              <a:defRPr sz="5400" spc="0">
                <a:solidFill>
                  <a:srgbClr val="FFCC33"/>
                </a:solidFill>
                <a:latin typeface="Arial"/>
                <a:cs typeface="Arial"/>
              </a:defRPr>
            </a:lvl1pPr>
          </a:lstStyle>
          <a:p>
            <a:r>
              <a:rPr lang="en-US"/>
              <a:t>Click to edit Master title style</a:t>
            </a:r>
            <a:endParaRPr lang="sv-SE" dirty="0"/>
          </a:p>
        </p:txBody>
      </p:sp>
      <p:sp>
        <p:nvSpPr>
          <p:cNvPr id="557062" name="Rectangle 6"/>
          <p:cNvSpPr>
            <a:spLocks noGrp="1" noChangeArrowheads="1"/>
          </p:cNvSpPr>
          <p:nvPr>
            <p:ph type="subTitle" idx="1"/>
          </p:nvPr>
        </p:nvSpPr>
        <p:spPr>
          <a:xfrm>
            <a:off x="461413" y="3602266"/>
            <a:ext cx="6400800" cy="342900"/>
          </a:xfrm>
        </p:spPr>
        <p:txBody>
          <a:bodyPr/>
          <a:lstStyle>
            <a:lvl1pPr marL="0" indent="0" algn="l">
              <a:spcBef>
                <a:spcPct val="30000"/>
              </a:spcBef>
              <a:spcAft>
                <a:spcPct val="30000"/>
              </a:spcAft>
              <a:buFontTx/>
              <a:buNone/>
              <a:defRPr sz="1600" b="1">
                <a:solidFill>
                  <a:srgbClr val="7B6E60"/>
                </a:solidFill>
                <a:latin typeface="Arial"/>
                <a:cs typeface="Arial"/>
              </a:defRPr>
            </a:lvl1pPr>
          </a:lstStyle>
          <a:p>
            <a:r>
              <a:rPr lang="en-US"/>
              <a:t>Click to edit Master subtitle style</a:t>
            </a:r>
            <a:endParaRPr lang="sv-SE" dirty="0"/>
          </a:p>
        </p:txBody>
      </p:sp>
      <p:sp>
        <p:nvSpPr>
          <p:cNvPr id="15" name="Date Placeholder 2"/>
          <p:cNvSpPr>
            <a:spLocks noGrp="1"/>
          </p:cNvSpPr>
          <p:nvPr>
            <p:ph type="dt" sz="quarter" idx="2"/>
          </p:nvPr>
        </p:nvSpPr>
        <p:spPr bwMode="auto">
          <a:xfrm>
            <a:off x="460375" y="853281"/>
            <a:ext cx="21336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b="1">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221A50-190E-495B-951B-1C42C44EF0DB}" type="datetime4">
              <a:rPr lang="en-GB" smtClean="0">
                <a:solidFill>
                  <a:srgbClr val="000000"/>
                </a:solidFill>
              </a:rPr>
              <a:pPr eaLnBrk="1" hangingPunct="1"/>
              <a:t>17 April 2019</a:t>
            </a:fld>
            <a:endParaRPr lang="en-US" sz="800" dirty="0">
              <a:solidFill>
                <a:srgbClr val="000000"/>
              </a:solidFill>
            </a:endParaRPr>
          </a:p>
        </p:txBody>
      </p:sp>
    </p:spTree>
    <p:extLst>
      <p:ext uri="{BB962C8B-B14F-4D97-AF65-F5344CB8AC3E}">
        <p14:creationId xmlns:p14="http://schemas.microsoft.com/office/powerpoint/2010/main" val="3826346277"/>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5175"/>
            <a:ext cx="3518527" cy="4377597"/>
          </a:xfrm>
          <a:prstGeom prst="rect">
            <a:avLst/>
          </a:prstGeom>
        </p:spPr>
      </p:pic>
      <p:sp>
        <p:nvSpPr>
          <p:cNvPr id="4" name="Right Triangle 13"/>
          <p:cNvSpPr>
            <a:spLocks noChangeArrowheads="1"/>
          </p:cNvSpPr>
          <p:nvPr/>
        </p:nvSpPr>
        <p:spPr bwMode="auto">
          <a:xfrm rot="16200000">
            <a:off x="5522913" y="1522413"/>
            <a:ext cx="3629025" cy="3629025"/>
          </a:xfrm>
          <a:prstGeom prst="rtTriangle">
            <a:avLst/>
          </a:prstGeom>
          <a:solidFill>
            <a:srgbClr val="D8CFC6"/>
          </a:solidFill>
          <a:ln w="9525">
            <a:noFill/>
            <a:round/>
            <a:headEnd/>
            <a:tailEnd/>
          </a:ln>
        </p:spPr>
        <p:txBody>
          <a:bodyPr/>
          <a:lstStyle/>
          <a:p>
            <a:pPr algn="ctr"/>
            <a:endParaRPr lang="en-US"/>
          </a:p>
        </p:txBody>
      </p:sp>
      <p:sp>
        <p:nvSpPr>
          <p:cNvPr id="5" name="Snip Single Corner Rectangle 7"/>
          <p:cNvSpPr>
            <a:spLocks/>
          </p:cNvSpPr>
          <p:nvPr/>
        </p:nvSpPr>
        <p:spPr bwMode="auto">
          <a:xfrm rot="18900000" flipH="1">
            <a:off x="559594" y="-1286669"/>
            <a:ext cx="3117850" cy="4008438"/>
          </a:xfrm>
          <a:custGeom>
            <a:avLst/>
            <a:gdLst>
              <a:gd name="T0" fmla="*/ 2549141 w 3117017"/>
              <a:gd name="T1" fmla="*/ 0 h 4008478"/>
              <a:gd name="T2" fmla="*/ 0 w 3117017"/>
              <a:gd name="T3" fmla="*/ 2548435 h 4008478"/>
              <a:gd name="T4" fmla="*/ 0 w 3117017"/>
              <a:gd name="T5" fmla="*/ 4008438 h 4008478"/>
              <a:gd name="T6" fmla="*/ 3117850 w 3117017"/>
              <a:gd name="T7" fmla="*/ 4008438 h 4008478"/>
              <a:gd name="T8" fmla="*/ 3117850 w 3117017"/>
              <a:gd name="T9" fmla="*/ 568551 h 4008478"/>
              <a:gd name="T10" fmla="*/ 2549141 w 3117017"/>
              <a:gd name="T11" fmla="*/ 0 h 40084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7017" h="4008478">
                <a:moveTo>
                  <a:pt x="2548460" y="0"/>
                </a:moveTo>
                <a:lnTo>
                  <a:pt x="0" y="2548460"/>
                </a:lnTo>
                <a:lnTo>
                  <a:pt x="0" y="4008478"/>
                </a:lnTo>
                <a:lnTo>
                  <a:pt x="3117017" y="4008478"/>
                </a:lnTo>
                <a:lnTo>
                  <a:pt x="3117017" y="568557"/>
                </a:lnTo>
                <a:lnTo>
                  <a:pt x="2548460" y="0"/>
                </a:lnTo>
                <a:close/>
              </a:path>
            </a:pathLst>
          </a:custGeom>
          <a:gradFill rotWithShape="1">
            <a:gsLst>
              <a:gs pos="0">
                <a:srgbClr val="FFCC33"/>
              </a:gs>
              <a:gs pos="39999">
                <a:srgbClr val="FFCC33"/>
              </a:gs>
              <a:gs pos="100000">
                <a:srgbClr val="E3B93F"/>
              </a:gs>
            </a:gsLst>
            <a:lin ang="5220000"/>
          </a:gradFill>
          <a:ln w="9525" cap="flat" cmpd="sng">
            <a:noFill/>
            <a:prstDash val="solid"/>
            <a:round/>
            <a:headEnd type="none" w="med" len="med"/>
            <a:tailEnd type="none" w="med" len="med"/>
          </a:ln>
        </p:spPr>
        <p:txBody>
          <a:bodyPr/>
          <a:lstStyle/>
          <a:p>
            <a:endParaRPr lang="en-GB"/>
          </a:p>
        </p:txBody>
      </p:sp>
      <p:sp>
        <p:nvSpPr>
          <p:cNvPr id="6" name="Right Triangle 15"/>
          <p:cNvSpPr>
            <a:spLocks noChangeArrowheads="1"/>
          </p:cNvSpPr>
          <p:nvPr/>
        </p:nvSpPr>
        <p:spPr bwMode="auto">
          <a:xfrm rot="16200000">
            <a:off x="515938" y="1030288"/>
            <a:ext cx="4121150" cy="4121150"/>
          </a:xfrm>
          <a:prstGeom prst="rtTriangle">
            <a:avLst/>
          </a:prstGeom>
          <a:solidFill>
            <a:srgbClr val="FFCC33"/>
          </a:solidFill>
          <a:ln w="9525">
            <a:noFill/>
            <a:round/>
            <a:headEnd/>
            <a:tailEnd/>
          </a:ln>
        </p:spPr>
        <p:txBody>
          <a:bodyPr/>
          <a:lstStyle/>
          <a:p>
            <a:pPr algn="ctr"/>
            <a:endParaRPr lang="en-US"/>
          </a:p>
        </p:txBody>
      </p:sp>
      <p:sp>
        <p:nvSpPr>
          <p:cNvPr id="11" name="Rectangle 6"/>
          <p:cNvSpPr>
            <a:spLocks noGrp="1" noChangeArrowheads="1"/>
          </p:cNvSpPr>
          <p:nvPr>
            <p:ph type="subTitle" idx="1"/>
          </p:nvPr>
        </p:nvSpPr>
        <p:spPr>
          <a:xfrm>
            <a:off x="4755939" y="1069120"/>
            <a:ext cx="2942215" cy="1998318"/>
          </a:xfrm>
        </p:spPr>
        <p:txBody>
          <a:bodyPr/>
          <a:lstStyle>
            <a:lvl1pPr marL="0" indent="0" algn="l">
              <a:spcBef>
                <a:spcPct val="30000"/>
              </a:spcBef>
              <a:spcAft>
                <a:spcPct val="30000"/>
              </a:spcAft>
              <a:buFontTx/>
              <a:buNone/>
              <a:defRPr sz="1800" b="1">
                <a:latin typeface="Arial"/>
                <a:cs typeface="Arial"/>
              </a:defRPr>
            </a:lvl1pPr>
          </a:lstStyle>
          <a:p>
            <a:r>
              <a:rPr lang="en-US"/>
              <a:t>Click to edit Master subtitle style</a:t>
            </a:r>
            <a:endParaRPr lang="sv-SE" dirty="0"/>
          </a:p>
        </p:txBody>
      </p:sp>
      <p:sp>
        <p:nvSpPr>
          <p:cNvPr id="8" name="Right Triangle 13"/>
          <p:cNvSpPr>
            <a:spLocks noChangeArrowheads="1"/>
          </p:cNvSpPr>
          <p:nvPr/>
        </p:nvSpPr>
        <p:spPr bwMode="auto">
          <a:xfrm rot="16200000">
            <a:off x="5522913" y="1522413"/>
            <a:ext cx="3629025" cy="3629025"/>
          </a:xfrm>
          <a:prstGeom prst="rtTriangle">
            <a:avLst/>
          </a:prstGeom>
          <a:solidFill>
            <a:srgbClr val="D8CFC6"/>
          </a:solidFill>
          <a:ln w="9525">
            <a:noFill/>
            <a:round/>
            <a:headEnd/>
            <a:tailEnd/>
          </a:ln>
        </p:spPr>
        <p:txBody>
          <a:bodyPr/>
          <a:lstStyle/>
          <a:p>
            <a:pPr algn="ctr"/>
            <a:endParaRPr lang="en-US"/>
          </a:p>
        </p:txBody>
      </p:sp>
      <p:sp>
        <p:nvSpPr>
          <p:cNvPr id="9" name="Snip Single Corner Rectangle 7"/>
          <p:cNvSpPr>
            <a:spLocks/>
          </p:cNvSpPr>
          <p:nvPr/>
        </p:nvSpPr>
        <p:spPr bwMode="auto">
          <a:xfrm rot="18900000" flipH="1">
            <a:off x="559594" y="-1286669"/>
            <a:ext cx="3117850" cy="4008438"/>
          </a:xfrm>
          <a:custGeom>
            <a:avLst/>
            <a:gdLst>
              <a:gd name="T0" fmla="*/ 2549141 w 3117017"/>
              <a:gd name="T1" fmla="*/ 0 h 4008478"/>
              <a:gd name="T2" fmla="*/ 0 w 3117017"/>
              <a:gd name="T3" fmla="*/ 2548435 h 4008478"/>
              <a:gd name="T4" fmla="*/ 0 w 3117017"/>
              <a:gd name="T5" fmla="*/ 4008438 h 4008478"/>
              <a:gd name="T6" fmla="*/ 3117850 w 3117017"/>
              <a:gd name="T7" fmla="*/ 4008438 h 4008478"/>
              <a:gd name="T8" fmla="*/ 3117850 w 3117017"/>
              <a:gd name="T9" fmla="*/ 568551 h 4008478"/>
              <a:gd name="T10" fmla="*/ 2549141 w 3117017"/>
              <a:gd name="T11" fmla="*/ 0 h 40084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7017" h="4008478">
                <a:moveTo>
                  <a:pt x="2548460" y="0"/>
                </a:moveTo>
                <a:lnTo>
                  <a:pt x="0" y="2548460"/>
                </a:lnTo>
                <a:lnTo>
                  <a:pt x="0" y="4008478"/>
                </a:lnTo>
                <a:lnTo>
                  <a:pt x="3117017" y="4008478"/>
                </a:lnTo>
                <a:lnTo>
                  <a:pt x="3117017" y="568557"/>
                </a:lnTo>
                <a:lnTo>
                  <a:pt x="2548460" y="0"/>
                </a:lnTo>
                <a:close/>
              </a:path>
            </a:pathLst>
          </a:custGeom>
          <a:gradFill rotWithShape="1">
            <a:gsLst>
              <a:gs pos="0">
                <a:srgbClr val="FFCC33"/>
              </a:gs>
              <a:gs pos="39999">
                <a:srgbClr val="FFCC33"/>
              </a:gs>
              <a:gs pos="100000">
                <a:srgbClr val="E3B93F"/>
              </a:gs>
            </a:gsLst>
            <a:lin ang="5220000"/>
          </a:gradFill>
          <a:ln w="9525" cap="flat" cmpd="sng">
            <a:noFill/>
            <a:prstDash val="solid"/>
            <a:round/>
            <a:headEnd type="none" w="med" len="med"/>
            <a:tailEnd type="none" w="med" len="med"/>
          </a:ln>
        </p:spPr>
        <p:txBody>
          <a:bodyPr/>
          <a:lstStyle/>
          <a:p>
            <a:endParaRPr lang="en-GB"/>
          </a:p>
        </p:txBody>
      </p:sp>
      <p:sp>
        <p:nvSpPr>
          <p:cNvPr id="10" name="Right Triangle 15"/>
          <p:cNvSpPr>
            <a:spLocks noChangeArrowheads="1"/>
          </p:cNvSpPr>
          <p:nvPr/>
        </p:nvSpPr>
        <p:spPr bwMode="auto">
          <a:xfrm rot="16200000">
            <a:off x="515938" y="1030288"/>
            <a:ext cx="4121150" cy="4121150"/>
          </a:xfrm>
          <a:prstGeom prst="rtTriangle">
            <a:avLst/>
          </a:prstGeom>
          <a:solidFill>
            <a:srgbClr val="FFCC33"/>
          </a:solidFill>
          <a:ln w="9525">
            <a:noFill/>
            <a:round/>
            <a:headEnd/>
            <a:tailEnd/>
          </a:ln>
        </p:spPr>
        <p:txBody>
          <a:bodyPr/>
          <a:lstStyle/>
          <a:p>
            <a:pPr algn="ctr"/>
            <a:endParaRPr lang="en-US"/>
          </a:p>
        </p:txBody>
      </p:sp>
      <p:sp>
        <p:nvSpPr>
          <p:cNvPr id="13" name="Right Triangle 13"/>
          <p:cNvSpPr>
            <a:spLocks noChangeArrowheads="1"/>
          </p:cNvSpPr>
          <p:nvPr userDrawn="1"/>
        </p:nvSpPr>
        <p:spPr bwMode="auto">
          <a:xfrm rot="16200000">
            <a:off x="5522913" y="1522413"/>
            <a:ext cx="3629025" cy="3629025"/>
          </a:xfrm>
          <a:prstGeom prst="rtTriangle">
            <a:avLst/>
          </a:prstGeom>
          <a:solidFill>
            <a:srgbClr val="D8CFC6"/>
          </a:solidFill>
          <a:ln w="9525">
            <a:noFill/>
            <a:round/>
            <a:headEnd/>
            <a:tailEnd/>
          </a:ln>
        </p:spPr>
        <p:txBody>
          <a:bodyPr/>
          <a:lstStyle/>
          <a:p>
            <a:pPr algn="ctr"/>
            <a:endParaRPr lang="en-US"/>
          </a:p>
        </p:txBody>
      </p:sp>
      <p:sp>
        <p:nvSpPr>
          <p:cNvPr id="14" name="Snip Single Corner Rectangle 7"/>
          <p:cNvSpPr>
            <a:spLocks/>
          </p:cNvSpPr>
          <p:nvPr userDrawn="1"/>
        </p:nvSpPr>
        <p:spPr bwMode="auto">
          <a:xfrm rot="18900000" flipH="1">
            <a:off x="559594" y="-1286669"/>
            <a:ext cx="3117850" cy="4008438"/>
          </a:xfrm>
          <a:custGeom>
            <a:avLst/>
            <a:gdLst>
              <a:gd name="T0" fmla="*/ 2549141 w 3117017"/>
              <a:gd name="T1" fmla="*/ 0 h 4008478"/>
              <a:gd name="T2" fmla="*/ 0 w 3117017"/>
              <a:gd name="T3" fmla="*/ 2548435 h 4008478"/>
              <a:gd name="T4" fmla="*/ 0 w 3117017"/>
              <a:gd name="T5" fmla="*/ 4008438 h 4008478"/>
              <a:gd name="T6" fmla="*/ 3117850 w 3117017"/>
              <a:gd name="T7" fmla="*/ 4008438 h 4008478"/>
              <a:gd name="T8" fmla="*/ 3117850 w 3117017"/>
              <a:gd name="T9" fmla="*/ 568551 h 4008478"/>
              <a:gd name="T10" fmla="*/ 2549141 w 3117017"/>
              <a:gd name="T11" fmla="*/ 0 h 40084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7017" h="4008478">
                <a:moveTo>
                  <a:pt x="2548460" y="0"/>
                </a:moveTo>
                <a:lnTo>
                  <a:pt x="0" y="2548460"/>
                </a:lnTo>
                <a:lnTo>
                  <a:pt x="0" y="4008478"/>
                </a:lnTo>
                <a:lnTo>
                  <a:pt x="3117017" y="4008478"/>
                </a:lnTo>
                <a:lnTo>
                  <a:pt x="3117017" y="568557"/>
                </a:lnTo>
                <a:lnTo>
                  <a:pt x="2548460" y="0"/>
                </a:lnTo>
                <a:close/>
              </a:path>
            </a:pathLst>
          </a:custGeom>
          <a:gradFill rotWithShape="1">
            <a:gsLst>
              <a:gs pos="0">
                <a:srgbClr val="FFCC33"/>
              </a:gs>
              <a:gs pos="39999">
                <a:srgbClr val="FFCC33"/>
              </a:gs>
              <a:gs pos="100000">
                <a:srgbClr val="E3B93F"/>
              </a:gs>
            </a:gsLst>
            <a:lin ang="5220000"/>
          </a:gradFill>
          <a:ln w="9525" cap="flat" cmpd="sng">
            <a:noFill/>
            <a:prstDash val="solid"/>
            <a:round/>
            <a:headEnd type="none" w="med" len="med"/>
            <a:tailEnd type="none" w="med" len="med"/>
          </a:ln>
        </p:spPr>
        <p:txBody>
          <a:bodyPr/>
          <a:lstStyle/>
          <a:p>
            <a:endParaRPr lang="en-GB"/>
          </a:p>
        </p:txBody>
      </p:sp>
      <p:sp>
        <p:nvSpPr>
          <p:cNvPr id="15" name="Right Triangle 15"/>
          <p:cNvSpPr>
            <a:spLocks noChangeArrowheads="1"/>
          </p:cNvSpPr>
          <p:nvPr userDrawn="1"/>
        </p:nvSpPr>
        <p:spPr bwMode="auto">
          <a:xfrm rot="16200000">
            <a:off x="515938" y="1030288"/>
            <a:ext cx="4121150" cy="4121150"/>
          </a:xfrm>
          <a:prstGeom prst="rtTriangle">
            <a:avLst/>
          </a:prstGeom>
          <a:solidFill>
            <a:srgbClr val="FFCC33"/>
          </a:solidFill>
          <a:ln w="9525">
            <a:noFill/>
            <a:round/>
            <a:headEnd/>
            <a:tailEnd/>
          </a:ln>
        </p:spPr>
        <p:txBody>
          <a:bodyPr/>
          <a:lstStyle/>
          <a:p>
            <a:pPr algn="ctr"/>
            <a:endParaRPr lang="en-US"/>
          </a:p>
        </p:txBody>
      </p:sp>
      <p:pic>
        <p:nvPicPr>
          <p:cNvPr id="16" name="Picture 16" descr="AXIS_LOGO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62375" y="149225"/>
            <a:ext cx="882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151419"/>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with image to the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00" y="985838"/>
            <a:ext cx="4989360" cy="3371850"/>
          </a:xfrm>
        </p:spPr>
        <p:txBody>
          <a:bodyPr>
            <a:normAutofit/>
          </a:bodyPr>
          <a:lstStyle>
            <a:lvl1pPr marL="269875" indent="-269875">
              <a:buClrTx/>
              <a:buFont typeface="Arial" panose="020B0604020202020204" pitchFamily="34" charset="0"/>
              <a:buChar char="&gt;"/>
              <a:defRPr sz="1800" baseline="0">
                <a:latin typeface="Arial"/>
                <a:cs typeface="Arial"/>
              </a:defRPr>
            </a:lvl1pPr>
            <a:lvl2pPr>
              <a:buClrTx/>
              <a:defRPr sz="1600" baseline="0">
                <a:latin typeface="Arial"/>
                <a:cs typeface="Arial"/>
              </a:defRPr>
            </a:lvl2pPr>
            <a:lvl3pPr>
              <a:buClrTx/>
              <a:defRPr sz="1600" baseline="0">
                <a:latin typeface="Arial"/>
                <a:cs typeface="Arial"/>
              </a:defRPr>
            </a:lvl3pPr>
            <a:lvl4pPr>
              <a:buClrTx/>
              <a:defRPr sz="1400" baseline="0">
                <a:latin typeface="Arial"/>
                <a:cs typeface="Arial"/>
              </a:defRPr>
            </a:lvl4pPr>
            <a:lvl5pPr>
              <a:buClrTx/>
              <a:defRPr sz="1400" baseline="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30340" y="291966"/>
            <a:ext cx="8276656" cy="364331"/>
          </a:xfrm>
          <a:prstGeom prst="rect">
            <a:avLst/>
          </a:prstGeom>
        </p:spPr>
        <p:txBody>
          <a:bodyPr/>
          <a:lstStyle>
            <a:lvl1pPr>
              <a:defRPr sz="2000">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734571614"/>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ClrTx/>
              <a:defRPr sz="1800" baseline="0"/>
            </a:lvl1pPr>
            <a:lvl2pPr>
              <a:buClrTx/>
              <a:defRPr sz="1600" baseline="0"/>
            </a:lvl2pPr>
            <a:lvl3pPr>
              <a:buClrTx/>
              <a:defRPr sz="1600" baseline="0"/>
            </a:lvl3pPr>
            <a:lvl4pPr>
              <a:buClrTx/>
              <a:defRPr sz="1400" baseline="0"/>
            </a:lvl4pPr>
            <a:lvl5pPr>
              <a:buClrTx/>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633738" y="290247"/>
            <a:ext cx="8276656" cy="364331"/>
          </a:xfrm>
          <a:prstGeom prst="rect">
            <a:avLst/>
          </a:prstGeom>
        </p:spPr>
        <p:txBody>
          <a:bodyPr/>
          <a:lstStyle>
            <a:lvl1pPr>
              <a:defRPr sz="2000">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42100611"/>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630333" y="290247"/>
            <a:ext cx="8276656" cy="364331"/>
          </a:xfrm>
          <a:prstGeom prst="rect">
            <a:avLst/>
          </a:prstGeom>
        </p:spPr>
        <p:txBody>
          <a:bodyPr/>
          <a:lstStyle>
            <a:lvl1pPr>
              <a:defRPr sz="2000">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22301" y="985838"/>
            <a:ext cx="3863975" cy="3371850"/>
          </a:xfrm>
        </p:spPr>
        <p:txBody>
          <a:bodyPr>
            <a:normAutofit/>
          </a:bodyPr>
          <a:lstStyle>
            <a:lvl1pPr>
              <a:buClrTx/>
              <a:defRPr sz="1600"/>
            </a:lvl1pPr>
            <a:lvl2pPr>
              <a:buClrTx/>
              <a:defRPr sz="1400"/>
            </a:lvl2pPr>
            <a:lvl3pPr>
              <a:buClrTx/>
              <a:defRPr sz="1400"/>
            </a:lvl3pPr>
            <a:lvl4pPr>
              <a:buClrTx/>
              <a:defRPr sz="1200"/>
            </a:lvl4pPr>
            <a:lvl5pPr>
              <a:buClrTx/>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8676" y="985838"/>
            <a:ext cx="3865563" cy="3371850"/>
          </a:xfrm>
        </p:spPr>
        <p:txBody>
          <a:bodyPr>
            <a:normAutofit/>
          </a:bodyPr>
          <a:lstStyle>
            <a:lvl1pPr>
              <a:defRPr sz="1600"/>
            </a:lvl1pPr>
            <a:lvl2pPr>
              <a:defRPr sz="14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0986182"/>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5500" y="982234"/>
            <a:ext cx="3938563" cy="47982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5500" y="1462055"/>
            <a:ext cx="3938563" cy="2963466"/>
          </a:xfrm>
        </p:spPr>
        <p:txBody>
          <a:bodyPr>
            <a:normAutofit/>
          </a:bodyPr>
          <a:lstStyle>
            <a:lvl1pPr>
              <a:buClrTx/>
              <a:defRPr sz="1600"/>
            </a:lvl1pPr>
            <a:lvl2pPr>
              <a:buClrTx/>
              <a:defRPr sz="1400"/>
            </a:lvl2pPr>
            <a:lvl3pPr>
              <a:buClrTx/>
              <a:defRPr sz="1400"/>
            </a:lvl3pPr>
            <a:lvl4pPr>
              <a:buClrTx/>
              <a:defRPr sz="1200"/>
            </a:lvl4pPr>
            <a:lvl5pPr>
              <a:buClrTx/>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82234"/>
            <a:ext cx="4041775" cy="47982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462055"/>
            <a:ext cx="4041775" cy="2963466"/>
          </a:xfrm>
        </p:spPr>
        <p:txBody>
          <a:bodyPr>
            <a:normAutofit/>
          </a:bodyPr>
          <a:lstStyle>
            <a:lvl1pPr>
              <a:defRPr sz="1600"/>
            </a:lvl1pPr>
            <a:lvl2pPr>
              <a:defRPr sz="14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28128" y="290246"/>
            <a:ext cx="8276656" cy="364331"/>
          </a:xfrm>
          <a:prstGeom prst="rect">
            <a:avLst/>
          </a:prstGeom>
        </p:spPr>
        <p:txBody>
          <a:bodyPr/>
          <a:lstStyle>
            <a:lvl1pPr>
              <a:defRPr sz="2000">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552896601"/>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28128" y="290246"/>
            <a:ext cx="8276656" cy="364331"/>
          </a:xfrm>
          <a:prstGeom prst="rect">
            <a:avLst/>
          </a:prstGeom>
        </p:spPr>
        <p:txBody>
          <a:bodyPr/>
          <a:lstStyle>
            <a:lvl1pPr>
              <a:defRPr sz="2000">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952432837"/>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9"/>
          <p:cNvSpPr>
            <a:spLocks noChangeArrowheads="1"/>
          </p:cNvSpPr>
          <p:nvPr/>
        </p:nvSpPr>
        <p:spPr bwMode="auto">
          <a:xfrm>
            <a:off x="400050" y="638175"/>
            <a:ext cx="8456613" cy="254000"/>
          </a:xfrm>
          <a:prstGeom prst="rect">
            <a:avLst/>
          </a:prstGeom>
          <a:solidFill>
            <a:schemeClr val="bg1"/>
          </a:solidFill>
          <a:ln w="9525">
            <a:noFill/>
            <a:round/>
            <a:headEnd/>
            <a:tailEnd/>
          </a:ln>
        </p:spPr>
        <p:txBody>
          <a:bodyPr/>
          <a:lstStyle/>
          <a:p>
            <a:pPr algn="ctr"/>
            <a:endParaRPr lang="en-US"/>
          </a:p>
        </p:txBody>
      </p:sp>
      <p:grpSp>
        <p:nvGrpSpPr>
          <p:cNvPr id="5" name="Group 9"/>
          <p:cNvGrpSpPr>
            <a:grpSpLocks/>
          </p:cNvGrpSpPr>
          <p:nvPr userDrawn="1"/>
        </p:nvGrpSpPr>
        <p:grpSpPr bwMode="auto">
          <a:xfrm>
            <a:off x="-558800" y="7938"/>
            <a:ext cx="2706688" cy="1019175"/>
            <a:chOff x="-558285" y="0"/>
            <a:chExt cx="2706362" cy="1018651"/>
          </a:xfrm>
        </p:grpSpPr>
        <p:sp>
          <p:nvSpPr>
            <p:cNvPr id="6" name="Rectangle 10"/>
            <p:cNvSpPr>
              <a:spLocks noChangeArrowheads="1"/>
            </p:cNvSpPr>
            <p:nvPr/>
          </p:nvSpPr>
          <p:spPr bwMode="auto">
            <a:xfrm>
              <a:off x="160867" y="0"/>
              <a:ext cx="1905000" cy="21166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sp>
          <p:nvSpPr>
            <p:cNvPr id="7" name="Trapezoid 6"/>
            <p:cNvSpPr/>
            <p:nvPr/>
          </p:nvSpPr>
          <p:spPr bwMode="auto">
            <a:xfrm rot="18900000">
              <a:off x="-415427" y="204682"/>
              <a:ext cx="1723816" cy="466485"/>
            </a:xfrm>
            <a:prstGeom prst="trapezoid">
              <a:avLst>
                <a:gd name="adj" fmla="val 100505"/>
              </a:avLst>
            </a:prstGeom>
            <a:solidFill>
              <a:srgbClr val="D8CFC6"/>
            </a:solidFill>
            <a:ln w="9525" cap="flat" cmpd="sng" algn="ctr">
              <a:noFill/>
              <a:prstDash val="solid"/>
              <a:round/>
              <a:headEnd type="none" w="med" len="med"/>
              <a:tailEnd type="none" w="med" len="med"/>
            </a:ln>
            <a:effectLst/>
          </p:spPr>
          <p:txBody>
            <a:bodyPr/>
            <a:lstStyle/>
            <a:p>
              <a:pPr algn="ctr"/>
              <a:endParaRPr lang="en-US"/>
            </a:p>
          </p:txBody>
        </p:sp>
        <p:sp>
          <p:nvSpPr>
            <p:cNvPr id="8" name="Trapezoid 7"/>
            <p:cNvSpPr/>
            <p:nvPr userDrawn="1"/>
          </p:nvSpPr>
          <p:spPr bwMode="auto">
            <a:xfrm rot="18900000">
              <a:off x="-558285" y="552166"/>
              <a:ext cx="2706362" cy="466485"/>
            </a:xfrm>
            <a:prstGeom prst="trapezoid">
              <a:avLst>
                <a:gd name="adj" fmla="val 100505"/>
              </a:avLst>
            </a:prstGeom>
            <a:solidFill>
              <a:schemeClr val="accent1"/>
            </a:solidFill>
            <a:ln w="9525" cap="flat" cmpd="sng" algn="ctr">
              <a:noFill/>
              <a:prstDash val="solid"/>
              <a:round/>
              <a:headEnd type="none" w="med" len="med"/>
              <a:tailEnd type="none" w="med" len="med"/>
            </a:ln>
            <a:effectLst/>
          </p:spPr>
          <p:txBody>
            <a:bodyPr/>
            <a:lstStyle/>
            <a:p>
              <a:pPr algn="ctr"/>
              <a:endParaRPr lang="en-US"/>
            </a:p>
          </p:txBody>
        </p:sp>
      </p:grpSp>
    </p:spTree>
    <p:extLst>
      <p:ext uri="{BB962C8B-B14F-4D97-AF65-F5344CB8AC3E}">
        <p14:creationId xmlns:p14="http://schemas.microsoft.com/office/powerpoint/2010/main" val="2251125006"/>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9927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RM_timeline">
    <p:spTree>
      <p:nvGrpSpPr>
        <p:cNvPr id="1" name=""/>
        <p:cNvGrpSpPr/>
        <p:nvPr/>
      </p:nvGrpSpPr>
      <p:grpSpPr>
        <a:xfrm>
          <a:off x="0" y="0"/>
          <a:ext cx="0" cy="0"/>
          <a:chOff x="0" y="0"/>
          <a:chExt cx="0" cy="0"/>
        </a:xfrm>
      </p:grpSpPr>
      <p:sp>
        <p:nvSpPr>
          <p:cNvPr id="3" name="Title 1"/>
          <p:cNvSpPr>
            <a:spLocks noGrp="1"/>
          </p:cNvSpPr>
          <p:nvPr>
            <p:ph type="title"/>
          </p:nvPr>
        </p:nvSpPr>
        <p:spPr>
          <a:xfrm>
            <a:off x="628128" y="290246"/>
            <a:ext cx="8276656" cy="364331"/>
          </a:xfrm>
          <a:prstGeom prst="rect">
            <a:avLst/>
          </a:prstGeom>
        </p:spPr>
        <p:txBody>
          <a:bodyPr/>
          <a:lstStyle>
            <a:lvl1pPr>
              <a:defRPr sz="2000" b="1">
                <a:latin typeface="+mj-lt"/>
                <a:cs typeface="Arial"/>
              </a:defRPr>
            </a:lvl1pPr>
          </a:lstStyle>
          <a:p>
            <a:r>
              <a:rPr lang="en-US" dirty="0"/>
              <a:t>Click to edit Master title style</a:t>
            </a:r>
          </a:p>
        </p:txBody>
      </p:sp>
      <p:cxnSp>
        <p:nvCxnSpPr>
          <p:cNvPr id="6" name="Straight Connector 5"/>
          <p:cNvCxnSpPr/>
          <p:nvPr userDrawn="1"/>
        </p:nvCxnSpPr>
        <p:spPr bwMode="auto">
          <a:xfrm flipV="1">
            <a:off x="2066047" y="798286"/>
            <a:ext cx="7445" cy="3863715"/>
          </a:xfrm>
          <a:prstGeom prst="line">
            <a:avLst/>
          </a:prstGeom>
          <a:noFill/>
          <a:ln w="9525" cap="flat" cmpd="sng" algn="ctr">
            <a:solidFill>
              <a:schemeClr val="tx1">
                <a:lumMod val="65000"/>
                <a:lumOff val="35000"/>
              </a:schemeClr>
            </a:solidFill>
            <a:prstDash val="dash"/>
            <a:round/>
            <a:headEnd type="none" w="med" len="med"/>
            <a:tailEnd type="none" w="med" len="med"/>
          </a:ln>
          <a:effectLst/>
        </p:spPr>
      </p:cxnSp>
      <p:cxnSp>
        <p:nvCxnSpPr>
          <p:cNvPr id="7" name="Straight Connector 6"/>
          <p:cNvCxnSpPr/>
          <p:nvPr userDrawn="1"/>
        </p:nvCxnSpPr>
        <p:spPr bwMode="auto">
          <a:xfrm flipV="1">
            <a:off x="5665064" y="798286"/>
            <a:ext cx="980" cy="3863713"/>
          </a:xfrm>
          <a:prstGeom prst="line">
            <a:avLst/>
          </a:prstGeom>
          <a:noFill/>
          <a:ln w="9525" cap="flat" cmpd="sng" algn="ctr">
            <a:solidFill>
              <a:schemeClr val="tx1">
                <a:lumMod val="65000"/>
                <a:lumOff val="35000"/>
              </a:schemeClr>
            </a:solidFill>
            <a:prstDash val="dash"/>
            <a:round/>
            <a:headEnd type="none" w="med" len="med"/>
            <a:tailEnd type="none" w="med" len="med"/>
          </a:ln>
          <a:effectLst/>
        </p:spPr>
      </p:cxnSp>
      <p:sp>
        <p:nvSpPr>
          <p:cNvPr id="12" name="TextBox 11"/>
          <p:cNvSpPr txBox="1"/>
          <p:nvPr userDrawn="1"/>
        </p:nvSpPr>
        <p:spPr bwMode="auto">
          <a:xfrm>
            <a:off x="3871337" y="4384800"/>
            <a:ext cx="1800000" cy="277200"/>
          </a:xfrm>
          <a:prstGeom prst="rect">
            <a:avLst/>
          </a:prstGeom>
          <a:solidFill>
            <a:srgbClr val="D8CFC6"/>
          </a:solidFill>
          <a:ln>
            <a:solidFill>
              <a:schemeClr val="tx1">
                <a:lumMod val="65000"/>
                <a:lumOff val="35000"/>
              </a:schemeClr>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ＭＳ Ｐゴシック" pitchFamily="34" charset="-128"/>
                <a:cs typeface="+mn-cs"/>
              </a:rPr>
              <a:t>2018</a:t>
            </a:r>
          </a:p>
        </p:txBody>
      </p:sp>
      <p:sp>
        <p:nvSpPr>
          <p:cNvPr id="13" name="TextBox 12"/>
          <p:cNvSpPr txBox="1"/>
          <p:nvPr userDrawn="1"/>
        </p:nvSpPr>
        <p:spPr bwMode="auto">
          <a:xfrm>
            <a:off x="5671337" y="4384800"/>
            <a:ext cx="1800000" cy="277200"/>
          </a:xfrm>
          <a:prstGeom prst="rect">
            <a:avLst/>
          </a:prstGeom>
          <a:solidFill>
            <a:srgbClr val="D8CFC6"/>
          </a:solidFill>
          <a:ln>
            <a:solidFill>
              <a:schemeClr val="tx1">
                <a:lumMod val="65000"/>
                <a:lumOff val="35000"/>
              </a:schemeClr>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ＭＳ Ｐゴシック" pitchFamily="34" charset="-128"/>
                <a:cs typeface="+mn-cs"/>
              </a:rPr>
              <a:t>2019</a:t>
            </a:r>
          </a:p>
        </p:txBody>
      </p:sp>
      <p:sp>
        <p:nvSpPr>
          <p:cNvPr id="17" name="TextBox 16"/>
          <p:cNvSpPr txBox="1"/>
          <p:nvPr userDrawn="1"/>
        </p:nvSpPr>
        <p:spPr bwMode="auto">
          <a:xfrm>
            <a:off x="271337" y="4384800"/>
            <a:ext cx="1800000" cy="277200"/>
          </a:xfrm>
          <a:prstGeom prst="rect">
            <a:avLst/>
          </a:prstGeom>
          <a:solidFill>
            <a:srgbClr val="D8CFC6"/>
          </a:solidFill>
          <a:ln>
            <a:solidFill>
              <a:schemeClr val="tx1">
                <a:lumMod val="65000"/>
                <a:lumOff val="35000"/>
              </a:schemeClr>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ＭＳ Ｐゴシック" pitchFamily="34" charset="-128"/>
                <a:cs typeface="+mn-cs"/>
              </a:rPr>
              <a:t>2016</a:t>
            </a:r>
          </a:p>
        </p:txBody>
      </p:sp>
      <p:sp>
        <p:nvSpPr>
          <p:cNvPr id="18" name="TextBox 17"/>
          <p:cNvSpPr txBox="1"/>
          <p:nvPr userDrawn="1"/>
        </p:nvSpPr>
        <p:spPr bwMode="auto">
          <a:xfrm>
            <a:off x="2071337" y="4384800"/>
            <a:ext cx="1800000" cy="277200"/>
          </a:xfrm>
          <a:prstGeom prst="rect">
            <a:avLst/>
          </a:prstGeom>
          <a:solidFill>
            <a:srgbClr val="D8CFC6"/>
          </a:solidFill>
          <a:ln>
            <a:solidFill>
              <a:schemeClr val="tx1">
                <a:lumMod val="65000"/>
                <a:lumOff val="35000"/>
              </a:schemeClr>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ＭＳ Ｐゴシック" pitchFamily="34" charset="-128"/>
                <a:cs typeface="+mn-cs"/>
              </a:rPr>
              <a:t>2017</a:t>
            </a:r>
          </a:p>
        </p:txBody>
      </p:sp>
      <p:sp>
        <p:nvSpPr>
          <p:cNvPr id="20" name="TextBox 19"/>
          <p:cNvSpPr txBox="1"/>
          <p:nvPr userDrawn="1"/>
        </p:nvSpPr>
        <p:spPr bwMode="auto">
          <a:xfrm>
            <a:off x="7471337" y="4384800"/>
            <a:ext cx="1497616" cy="277200"/>
          </a:xfrm>
          <a:prstGeom prst="rect">
            <a:avLst/>
          </a:prstGeom>
          <a:solidFill>
            <a:srgbClr val="D8CFC6"/>
          </a:solidFill>
          <a:ln>
            <a:solidFill>
              <a:schemeClr val="tx1">
                <a:lumMod val="65000"/>
                <a:lumOff val="35000"/>
              </a:schemeClr>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ＭＳ Ｐゴシック" pitchFamily="34" charset="-128"/>
                <a:cs typeface="+mn-cs"/>
              </a:rPr>
              <a:t>2020</a:t>
            </a:r>
          </a:p>
        </p:txBody>
      </p:sp>
      <p:cxnSp>
        <p:nvCxnSpPr>
          <p:cNvPr id="21" name="Straight Connector 20"/>
          <p:cNvCxnSpPr/>
          <p:nvPr userDrawn="1"/>
        </p:nvCxnSpPr>
        <p:spPr bwMode="auto">
          <a:xfrm flipH="1" flipV="1">
            <a:off x="7459774" y="798286"/>
            <a:ext cx="11563" cy="3586514"/>
          </a:xfrm>
          <a:prstGeom prst="line">
            <a:avLst/>
          </a:prstGeom>
          <a:noFill/>
          <a:ln w="9525" cap="flat" cmpd="sng" algn="ctr">
            <a:solidFill>
              <a:schemeClr val="tx1">
                <a:lumMod val="65000"/>
                <a:lumOff val="35000"/>
              </a:schemeClr>
            </a:solidFill>
            <a:prstDash val="dash"/>
            <a:round/>
            <a:headEnd type="none" w="med" len="med"/>
            <a:tailEnd type="none" w="med" len="med"/>
          </a:ln>
          <a:effectLst/>
        </p:spPr>
      </p:cxnSp>
      <p:cxnSp>
        <p:nvCxnSpPr>
          <p:cNvPr id="14" name="Straight Connector 13"/>
          <p:cNvCxnSpPr/>
          <p:nvPr userDrawn="1"/>
        </p:nvCxnSpPr>
        <p:spPr bwMode="auto">
          <a:xfrm flipH="1" flipV="1">
            <a:off x="3865064" y="798286"/>
            <a:ext cx="980" cy="3586514"/>
          </a:xfrm>
          <a:prstGeom prst="line">
            <a:avLst/>
          </a:prstGeom>
          <a:noFill/>
          <a:ln w="9525" cap="flat" cmpd="sng" algn="ctr">
            <a:solidFill>
              <a:schemeClr val="tx1">
                <a:lumMod val="65000"/>
                <a:lumOff val="35000"/>
              </a:schemeClr>
            </a:solidFill>
            <a:prstDash val="dash"/>
            <a:round/>
            <a:headEnd type="none" w="med" len="med"/>
            <a:tailEnd type="none" w="med" len="med"/>
          </a:ln>
          <a:effectLst/>
        </p:spPr>
      </p:cxnSp>
    </p:spTree>
    <p:extLst>
      <p:ext uri="{BB962C8B-B14F-4D97-AF65-F5344CB8AC3E}">
        <p14:creationId xmlns:p14="http://schemas.microsoft.com/office/powerpoint/2010/main" val="3095457892"/>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ith image to the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00" y="985838"/>
            <a:ext cx="4989360" cy="3371850"/>
          </a:xfrm>
        </p:spPr>
        <p:txBody>
          <a:bodyPr>
            <a:normAutofit/>
          </a:bodyPr>
          <a:lstStyle>
            <a:lvl1pPr marL="269875" indent="-269875">
              <a:buClrTx/>
              <a:buFont typeface="Arial" panose="020B0604020202020204" pitchFamily="34" charset="0"/>
              <a:buChar char="&gt;"/>
              <a:defRPr sz="1800" baseline="0">
                <a:latin typeface="Arial"/>
                <a:cs typeface="Arial"/>
              </a:defRPr>
            </a:lvl1pPr>
            <a:lvl2pPr>
              <a:buClrTx/>
              <a:defRPr sz="1600" baseline="0">
                <a:latin typeface="Arial"/>
                <a:cs typeface="Arial"/>
              </a:defRPr>
            </a:lvl2pPr>
            <a:lvl3pPr>
              <a:buClrTx/>
              <a:defRPr sz="1600" baseline="0">
                <a:latin typeface="Arial"/>
                <a:cs typeface="Arial"/>
              </a:defRPr>
            </a:lvl3pPr>
            <a:lvl4pPr>
              <a:buClrTx/>
              <a:defRPr sz="1400" baseline="0">
                <a:latin typeface="Arial"/>
                <a:cs typeface="Arial"/>
              </a:defRPr>
            </a:lvl4pPr>
            <a:lvl5pPr>
              <a:buClrTx/>
              <a:defRPr sz="1400" baseline="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30340" y="291966"/>
            <a:ext cx="8276656" cy="364331"/>
          </a:xfrm>
          <a:prstGeom prst="rect">
            <a:avLst/>
          </a:prstGeom>
        </p:spPr>
        <p:txBody>
          <a:bodyPr/>
          <a:lstStyle>
            <a:lvl1pPr>
              <a:defRPr sz="2000">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734925772"/>
      </p:ext>
    </p:extLst>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and Content, with image to the right">
    <p:spTree>
      <p:nvGrpSpPr>
        <p:cNvPr id="1" name=""/>
        <p:cNvGrpSpPr/>
        <p:nvPr/>
      </p:nvGrpSpPr>
      <p:grpSpPr>
        <a:xfrm>
          <a:off x="0" y="0"/>
          <a:ext cx="0" cy="0"/>
          <a:chOff x="0" y="0"/>
          <a:chExt cx="0" cy="0"/>
        </a:xfrm>
      </p:grpSpPr>
      <p:sp>
        <p:nvSpPr>
          <p:cNvPr id="4" name="Parallelogram 6">
            <a:extLst>
              <a:ext uri="{FF2B5EF4-FFF2-40B4-BE49-F238E27FC236}">
                <a16:creationId xmlns:a16="http://schemas.microsoft.com/office/drawing/2014/main" id="{19FB24E6-0C48-49C4-BCD4-ED4189AE3298}"/>
              </a:ext>
            </a:extLst>
          </p:cNvPr>
          <p:cNvSpPr>
            <a:spLocks noChangeArrowheads="1"/>
          </p:cNvSpPr>
          <p:nvPr userDrawn="1"/>
        </p:nvSpPr>
        <p:spPr bwMode="auto">
          <a:xfrm>
            <a:off x="1940479" y="4842371"/>
            <a:ext cx="6393723" cy="397622"/>
          </a:xfrm>
          <a:custGeom>
            <a:avLst/>
            <a:gdLst>
              <a:gd name="connsiteX0" fmla="*/ 0 w 6728814"/>
              <a:gd name="connsiteY0" fmla="*/ 738392 h 738392"/>
              <a:gd name="connsiteX1" fmla="*/ 726076 w 6728814"/>
              <a:gd name="connsiteY1" fmla="*/ 0 h 738392"/>
              <a:gd name="connsiteX2" fmla="*/ 6728814 w 6728814"/>
              <a:gd name="connsiteY2" fmla="*/ 0 h 738392"/>
              <a:gd name="connsiteX3" fmla="*/ 6002738 w 6728814"/>
              <a:gd name="connsiteY3" fmla="*/ 738392 h 738392"/>
              <a:gd name="connsiteX4" fmla="*/ 0 w 6728814"/>
              <a:gd name="connsiteY4" fmla="*/ 738392 h 738392"/>
              <a:gd name="connsiteX0" fmla="*/ 0 w 6603865"/>
              <a:gd name="connsiteY0" fmla="*/ 607764 h 738392"/>
              <a:gd name="connsiteX1" fmla="*/ 601127 w 6603865"/>
              <a:gd name="connsiteY1" fmla="*/ 0 h 738392"/>
              <a:gd name="connsiteX2" fmla="*/ 6603865 w 6603865"/>
              <a:gd name="connsiteY2" fmla="*/ 0 h 738392"/>
              <a:gd name="connsiteX3" fmla="*/ 5877789 w 6603865"/>
              <a:gd name="connsiteY3" fmla="*/ 738392 h 738392"/>
              <a:gd name="connsiteX4" fmla="*/ 0 w 6603865"/>
              <a:gd name="connsiteY4" fmla="*/ 607764 h 738392"/>
              <a:gd name="connsiteX0" fmla="*/ 0 w 6603865"/>
              <a:gd name="connsiteY0" fmla="*/ 607764 h 607764"/>
              <a:gd name="connsiteX1" fmla="*/ 601127 w 6603865"/>
              <a:gd name="connsiteY1" fmla="*/ 0 h 607764"/>
              <a:gd name="connsiteX2" fmla="*/ 6603865 w 6603865"/>
              <a:gd name="connsiteY2" fmla="*/ 0 h 607764"/>
              <a:gd name="connsiteX3" fmla="*/ 6014097 w 6603865"/>
              <a:gd name="connsiteY3" fmla="*/ 602084 h 607764"/>
              <a:gd name="connsiteX4" fmla="*/ 0 w 6603865"/>
              <a:gd name="connsiteY4" fmla="*/ 607764 h 607764"/>
              <a:gd name="connsiteX0" fmla="*/ 0 w 6603865"/>
              <a:gd name="connsiteY0" fmla="*/ 607764 h 607764"/>
              <a:gd name="connsiteX1" fmla="*/ 601127 w 6603865"/>
              <a:gd name="connsiteY1" fmla="*/ 0 h 607764"/>
              <a:gd name="connsiteX2" fmla="*/ 6603865 w 6603865"/>
              <a:gd name="connsiteY2" fmla="*/ 0 h 607764"/>
              <a:gd name="connsiteX3" fmla="*/ 6218559 w 6603865"/>
              <a:gd name="connsiteY3" fmla="*/ 391942 h 607764"/>
              <a:gd name="connsiteX4" fmla="*/ 0 w 6603865"/>
              <a:gd name="connsiteY4" fmla="*/ 607764 h 607764"/>
              <a:gd name="connsiteX0" fmla="*/ 0 w 6393723"/>
              <a:gd name="connsiteY0" fmla="*/ 397622 h 397622"/>
              <a:gd name="connsiteX1" fmla="*/ 390985 w 6393723"/>
              <a:gd name="connsiteY1" fmla="*/ 0 h 397622"/>
              <a:gd name="connsiteX2" fmla="*/ 6393723 w 6393723"/>
              <a:gd name="connsiteY2" fmla="*/ 0 h 397622"/>
              <a:gd name="connsiteX3" fmla="*/ 6008417 w 6393723"/>
              <a:gd name="connsiteY3" fmla="*/ 391942 h 397622"/>
              <a:gd name="connsiteX4" fmla="*/ 0 w 6393723"/>
              <a:gd name="connsiteY4" fmla="*/ 397622 h 39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3723" h="397622">
                <a:moveTo>
                  <a:pt x="0" y="397622"/>
                </a:moveTo>
                <a:lnTo>
                  <a:pt x="390985" y="0"/>
                </a:lnTo>
                <a:lnTo>
                  <a:pt x="6393723" y="0"/>
                </a:lnTo>
                <a:lnTo>
                  <a:pt x="6008417" y="391942"/>
                </a:lnTo>
                <a:lnTo>
                  <a:pt x="0" y="397622"/>
                </a:lnTo>
                <a:close/>
              </a:path>
            </a:pathLst>
          </a:custGeom>
          <a:solidFill>
            <a:srgbClr val="FFCC33"/>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5" name="Parallelogram 12">
            <a:extLst>
              <a:ext uri="{FF2B5EF4-FFF2-40B4-BE49-F238E27FC236}">
                <a16:creationId xmlns:a16="http://schemas.microsoft.com/office/drawing/2014/main" id="{377F8FB0-2BFE-4F5E-B166-D42E52922175}"/>
              </a:ext>
            </a:extLst>
          </p:cNvPr>
          <p:cNvSpPr>
            <a:spLocks noChangeArrowheads="1"/>
          </p:cNvSpPr>
          <p:nvPr userDrawn="1"/>
        </p:nvSpPr>
        <p:spPr bwMode="auto">
          <a:xfrm>
            <a:off x="-11360" y="4842370"/>
            <a:ext cx="2305136" cy="403302"/>
          </a:xfrm>
          <a:custGeom>
            <a:avLst/>
            <a:gdLst>
              <a:gd name="connsiteX0" fmla="*/ 0 w 3057275"/>
              <a:gd name="connsiteY0" fmla="*/ 738392 h 738392"/>
              <a:gd name="connsiteX1" fmla="*/ 726076 w 3057275"/>
              <a:gd name="connsiteY1" fmla="*/ 0 h 738392"/>
              <a:gd name="connsiteX2" fmla="*/ 3057275 w 3057275"/>
              <a:gd name="connsiteY2" fmla="*/ 0 h 738392"/>
              <a:gd name="connsiteX3" fmla="*/ 2331199 w 3057275"/>
              <a:gd name="connsiteY3" fmla="*/ 738392 h 738392"/>
              <a:gd name="connsiteX4" fmla="*/ 0 w 3057275"/>
              <a:gd name="connsiteY4" fmla="*/ 738392 h 738392"/>
              <a:gd name="connsiteX0" fmla="*/ 14704 w 2331199"/>
              <a:gd name="connsiteY0" fmla="*/ 738392 h 738392"/>
              <a:gd name="connsiteX1" fmla="*/ 0 w 2331199"/>
              <a:gd name="connsiteY1" fmla="*/ 0 h 738392"/>
              <a:gd name="connsiteX2" fmla="*/ 2331199 w 2331199"/>
              <a:gd name="connsiteY2" fmla="*/ 0 h 738392"/>
              <a:gd name="connsiteX3" fmla="*/ 1605123 w 2331199"/>
              <a:gd name="connsiteY3" fmla="*/ 738392 h 738392"/>
              <a:gd name="connsiteX4" fmla="*/ 14704 w 2331199"/>
              <a:gd name="connsiteY4" fmla="*/ 738392 h 738392"/>
              <a:gd name="connsiteX0" fmla="*/ 0 w 2316495"/>
              <a:gd name="connsiteY0" fmla="*/ 738392 h 738392"/>
              <a:gd name="connsiteX1" fmla="*/ 176278 w 2316495"/>
              <a:gd name="connsiteY1" fmla="*/ 52086 h 738392"/>
              <a:gd name="connsiteX2" fmla="*/ 2316495 w 2316495"/>
              <a:gd name="connsiteY2" fmla="*/ 0 h 738392"/>
              <a:gd name="connsiteX3" fmla="*/ 1590419 w 2316495"/>
              <a:gd name="connsiteY3" fmla="*/ 738392 h 738392"/>
              <a:gd name="connsiteX4" fmla="*/ 0 w 2316495"/>
              <a:gd name="connsiteY4" fmla="*/ 738392 h 738392"/>
              <a:gd name="connsiteX0" fmla="*/ 0 w 2316495"/>
              <a:gd name="connsiteY0" fmla="*/ 738392 h 738392"/>
              <a:gd name="connsiteX1" fmla="*/ 14233 w 2316495"/>
              <a:gd name="connsiteY1" fmla="*/ 0 h 738392"/>
              <a:gd name="connsiteX2" fmla="*/ 2316495 w 2316495"/>
              <a:gd name="connsiteY2" fmla="*/ 0 h 738392"/>
              <a:gd name="connsiteX3" fmla="*/ 1590419 w 2316495"/>
              <a:gd name="connsiteY3" fmla="*/ 738392 h 738392"/>
              <a:gd name="connsiteX4" fmla="*/ 0 w 2316495"/>
              <a:gd name="connsiteY4" fmla="*/ 738392 h 738392"/>
              <a:gd name="connsiteX0" fmla="*/ 0 w 2305136"/>
              <a:gd name="connsiteY0" fmla="*/ 732713 h 738392"/>
              <a:gd name="connsiteX1" fmla="*/ 2874 w 2305136"/>
              <a:gd name="connsiteY1" fmla="*/ 0 h 738392"/>
              <a:gd name="connsiteX2" fmla="*/ 2305136 w 2305136"/>
              <a:gd name="connsiteY2" fmla="*/ 0 h 738392"/>
              <a:gd name="connsiteX3" fmla="*/ 1579060 w 2305136"/>
              <a:gd name="connsiteY3" fmla="*/ 738392 h 738392"/>
              <a:gd name="connsiteX4" fmla="*/ 0 w 2305136"/>
              <a:gd name="connsiteY4" fmla="*/ 732713 h 738392"/>
              <a:gd name="connsiteX0" fmla="*/ 0 w 2305136"/>
              <a:gd name="connsiteY0" fmla="*/ 738392 h 744071"/>
              <a:gd name="connsiteX1" fmla="*/ 14233 w 2305136"/>
              <a:gd name="connsiteY1" fmla="*/ 0 h 744071"/>
              <a:gd name="connsiteX2" fmla="*/ 2305136 w 2305136"/>
              <a:gd name="connsiteY2" fmla="*/ 5679 h 744071"/>
              <a:gd name="connsiteX3" fmla="*/ 1579060 w 2305136"/>
              <a:gd name="connsiteY3" fmla="*/ 744071 h 744071"/>
              <a:gd name="connsiteX4" fmla="*/ 0 w 2305136"/>
              <a:gd name="connsiteY4" fmla="*/ 738392 h 744071"/>
              <a:gd name="connsiteX0" fmla="*/ 0 w 2305136"/>
              <a:gd name="connsiteY0" fmla="*/ 732713 h 738392"/>
              <a:gd name="connsiteX1" fmla="*/ 201657 w 2305136"/>
              <a:gd name="connsiteY1" fmla="*/ 1 h 738392"/>
              <a:gd name="connsiteX2" fmla="*/ 2305136 w 2305136"/>
              <a:gd name="connsiteY2" fmla="*/ 0 h 738392"/>
              <a:gd name="connsiteX3" fmla="*/ 1579060 w 2305136"/>
              <a:gd name="connsiteY3" fmla="*/ 738392 h 738392"/>
              <a:gd name="connsiteX4" fmla="*/ 0 w 2305136"/>
              <a:gd name="connsiteY4" fmla="*/ 732713 h 738392"/>
              <a:gd name="connsiteX0" fmla="*/ 0 w 2305136"/>
              <a:gd name="connsiteY0" fmla="*/ 732713 h 738392"/>
              <a:gd name="connsiteX1" fmla="*/ 8553 w 2305136"/>
              <a:gd name="connsiteY1" fmla="*/ 1 h 738392"/>
              <a:gd name="connsiteX2" fmla="*/ 2305136 w 2305136"/>
              <a:gd name="connsiteY2" fmla="*/ 0 h 738392"/>
              <a:gd name="connsiteX3" fmla="*/ 1579060 w 2305136"/>
              <a:gd name="connsiteY3" fmla="*/ 738392 h 738392"/>
              <a:gd name="connsiteX4" fmla="*/ 0 w 2305136"/>
              <a:gd name="connsiteY4" fmla="*/ 732713 h 738392"/>
              <a:gd name="connsiteX0" fmla="*/ 0 w 2299456"/>
              <a:gd name="connsiteY0" fmla="*/ 732713 h 738392"/>
              <a:gd name="connsiteX1" fmla="*/ 2873 w 2299456"/>
              <a:gd name="connsiteY1" fmla="*/ 1 h 738392"/>
              <a:gd name="connsiteX2" fmla="*/ 2299456 w 2299456"/>
              <a:gd name="connsiteY2" fmla="*/ 0 h 738392"/>
              <a:gd name="connsiteX3" fmla="*/ 1573380 w 2299456"/>
              <a:gd name="connsiteY3" fmla="*/ 738392 h 738392"/>
              <a:gd name="connsiteX4" fmla="*/ 0 w 2299456"/>
              <a:gd name="connsiteY4" fmla="*/ 732713 h 738392"/>
              <a:gd name="connsiteX0" fmla="*/ 0 w 2305135"/>
              <a:gd name="connsiteY0" fmla="*/ 744072 h 744072"/>
              <a:gd name="connsiteX1" fmla="*/ 8552 w 2305135"/>
              <a:gd name="connsiteY1" fmla="*/ 1 h 744072"/>
              <a:gd name="connsiteX2" fmla="*/ 2305135 w 2305135"/>
              <a:gd name="connsiteY2" fmla="*/ 0 h 744072"/>
              <a:gd name="connsiteX3" fmla="*/ 1579059 w 2305135"/>
              <a:gd name="connsiteY3" fmla="*/ 738392 h 744072"/>
              <a:gd name="connsiteX4" fmla="*/ 0 w 2305135"/>
              <a:gd name="connsiteY4" fmla="*/ 744072 h 744072"/>
              <a:gd name="connsiteX0" fmla="*/ 0 w 2305135"/>
              <a:gd name="connsiteY0" fmla="*/ 744072 h 744072"/>
              <a:gd name="connsiteX1" fmla="*/ 8552 w 2305135"/>
              <a:gd name="connsiteY1" fmla="*/ 1 h 744072"/>
              <a:gd name="connsiteX2" fmla="*/ 2305135 w 2305135"/>
              <a:gd name="connsiteY2" fmla="*/ 0 h 744072"/>
              <a:gd name="connsiteX3" fmla="*/ 1721047 w 2305135"/>
              <a:gd name="connsiteY3" fmla="*/ 596405 h 744072"/>
              <a:gd name="connsiteX4" fmla="*/ 0 w 2305135"/>
              <a:gd name="connsiteY4" fmla="*/ 744072 h 744072"/>
              <a:gd name="connsiteX0" fmla="*/ 105045 w 2296590"/>
              <a:gd name="connsiteY0" fmla="*/ 391943 h 596405"/>
              <a:gd name="connsiteX1" fmla="*/ 7 w 2296590"/>
              <a:gd name="connsiteY1" fmla="*/ 1 h 596405"/>
              <a:gd name="connsiteX2" fmla="*/ 2296590 w 2296590"/>
              <a:gd name="connsiteY2" fmla="*/ 0 h 596405"/>
              <a:gd name="connsiteX3" fmla="*/ 1712502 w 2296590"/>
              <a:gd name="connsiteY3" fmla="*/ 596405 h 596405"/>
              <a:gd name="connsiteX4" fmla="*/ 105045 w 2296590"/>
              <a:gd name="connsiteY4" fmla="*/ 391943 h 596405"/>
              <a:gd name="connsiteX0" fmla="*/ 0 w 2305136"/>
              <a:gd name="connsiteY0" fmla="*/ 596405 h 596405"/>
              <a:gd name="connsiteX1" fmla="*/ 8553 w 2305136"/>
              <a:gd name="connsiteY1" fmla="*/ 1 h 596405"/>
              <a:gd name="connsiteX2" fmla="*/ 2305136 w 2305136"/>
              <a:gd name="connsiteY2" fmla="*/ 0 h 596405"/>
              <a:gd name="connsiteX3" fmla="*/ 1721048 w 2305136"/>
              <a:gd name="connsiteY3" fmla="*/ 596405 h 596405"/>
              <a:gd name="connsiteX4" fmla="*/ 0 w 2305136"/>
              <a:gd name="connsiteY4" fmla="*/ 596405 h 596405"/>
              <a:gd name="connsiteX0" fmla="*/ 0 w 2305136"/>
              <a:gd name="connsiteY0" fmla="*/ 596405 h 596405"/>
              <a:gd name="connsiteX1" fmla="*/ 2874 w 2305136"/>
              <a:gd name="connsiteY1" fmla="*/ 1 h 596405"/>
              <a:gd name="connsiteX2" fmla="*/ 2305136 w 2305136"/>
              <a:gd name="connsiteY2" fmla="*/ 0 h 596405"/>
              <a:gd name="connsiteX3" fmla="*/ 1721048 w 2305136"/>
              <a:gd name="connsiteY3" fmla="*/ 596405 h 596405"/>
              <a:gd name="connsiteX4" fmla="*/ 0 w 2305136"/>
              <a:gd name="connsiteY4" fmla="*/ 596405 h 596405"/>
              <a:gd name="connsiteX0" fmla="*/ 0 w 2305136"/>
              <a:gd name="connsiteY0" fmla="*/ 596405 h 596405"/>
              <a:gd name="connsiteX1" fmla="*/ 2874 w 2305136"/>
              <a:gd name="connsiteY1" fmla="*/ 1 h 596405"/>
              <a:gd name="connsiteX2" fmla="*/ 2305136 w 2305136"/>
              <a:gd name="connsiteY2" fmla="*/ 0 h 596405"/>
              <a:gd name="connsiteX3" fmla="*/ 1919831 w 2305136"/>
              <a:gd name="connsiteY3" fmla="*/ 397622 h 596405"/>
              <a:gd name="connsiteX4" fmla="*/ 0 w 2305136"/>
              <a:gd name="connsiteY4" fmla="*/ 596405 h 596405"/>
              <a:gd name="connsiteX0" fmla="*/ 0 w 2305136"/>
              <a:gd name="connsiteY0" fmla="*/ 403302 h 403302"/>
              <a:gd name="connsiteX1" fmla="*/ 2874 w 2305136"/>
              <a:gd name="connsiteY1" fmla="*/ 1 h 403302"/>
              <a:gd name="connsiteX2" fmla="*/ 2305136 w 2305136"/>
              <a:gd name="connsiteY2" fmla="*/ 0 h 403302"/>
              <a:gd name="connsiteX3" fmla="*/ 1919831 w 2305136"/>
              <a:gd name="connsiteY3" fmla="*/ 397622 h 403302"/>
              <a:gd name="connsiteX4" fmla="*/ 0 w 2305136"/>
              <a:gd name="connsiteY4" fmla="*/ 403302 h 40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136" h="403302">
                <a:moveTo>
                  <a:pt x="0" y="403302"/>
                </a:moveTo>
                <a:cubicBezTo>
                  <a:pt x="958" y="159065"/>
                  <a:pt x="1916" y="244238"/>
                  <a:pt x="2874" y="1"/>
                </a:cubicBezTo>
                <a:lnTo>
                  <a:pt x="2305136" y="0"/>
                </a:lnTo>
                <a:lnTo>
                  <a:pt x="1919831" y="397622"/>
                </a:lnTo>
                <a:lnTo>
                  <a:pt x="0" y="403302"/>
                </a:lnTo>
                <a:close/>
              </a:path>
            </a:pathLst>
          </a:custGeom>
          <a:solidFill>
            <a:srgbClr val="D8CFC6"/>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pic>
        <p:nvPicPr>
          <p:cNvPr id="6" name="Picture 5" descr="AXIS_LOGO_RGB.png">
            <a:extLst>
              <a:ext uri="{FF2B5EF4-FFF2-40B4-BE49-F238E27FC236}">
                <a16:creationId xmlns:a16="http://schemas.microsoft.com/office/drawing/2014/main" id="{41E2679E-54F9-4E08-9E63-69A06E2255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11075" y="4868413"/>
            <a:ext cx="545501" cy="19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22300" y="985838"/>
            <a:ext cx="4989360" cy="3371850"/>
          </a:xfrm>
        </p:spPr>
        <p:txBody>
          <a:bodyPr>
            <a:normAutofit/>
          </a:bodyPr>
          <a:lstStyle>
            <a:lvl1pPr marL="269875" indent="-269875">
              <a:buClrTx/>
              <a:buFont typeface="Arial" panose="020B0604020202020204" pitchFamily="34" charset="0"/>
              <a:buChar char="&gt;"/>
              <a:defRPr sz="2000" baseline="0">
                <a:latin typeface="Arial"/>
                <a:cs typeface="Arial"/>
              </a:defRPr>
            </a:lvl1pPr>
            <a:lvl2pPr>
              <a:buClrTx/>
              <a:defRPr sz="1800" baseline="0">
                <a:latin typeface="Arial"/>
                <a:cs typeface="Arial"/>
              </a:defRPr>
            </a:lvl2pPr>
            <a:lvl3pPr>
              <a:buClrTx/>
              <a:defRPr sz="1800" baseline="0">
                <a:latin typeface="Arial"/>
                <a:cs typeface="Arial"/>
              </a:defRPr>
            </a:lvl3pPr>
            <a:lvl4pPr>
              <a:buClrTx/>
              <a:defRPr sz="1600" baseline="0">
                <a:latin typeface="Arial"/>
                <a:cs typeface="Arial"/>
              </a:defRPr>
            </a:lvl4pPr>
            <a:lvl5pPr>
              <a:buClrTx/>
              <a:defRPr sz="1600" baseline="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30340" y="164706"/>
            <a:ext cx="7471938" cy="491591"/>
          </a:xfrm>
          <a:prstGeom prst="rect">
            <a:avLst/>
          </a:prstGeom>
        </p:spPr>
        <p:txBody>
          <a:bodyPr/>
          <a:lstStyle>
            <a:lvl1pPr>
              <a:defRPr sz="3200">
                <a:latin typeface="Lubalin Graph ECG" panose="02060502020205020404" pitchFamily="18" charset="0"/>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048057974"/>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ClrTx/>
              <a:defRPr sz="1800" baseline="0"/>
            </a:lvl1pPr>
            <a:lvl2pPr>
              <a:buClrTx/>
              <a:defRPr sz="1600" baseline="0"/>
            </a:lvl2pPr>
            <a:lvl3pPr>
              <a:buClrTx/>
              <a:defRPr sz="1600" baseline="0"/>
            </a:lvl3pPr>
            <a:lvl4pPr>
              <a:buClrTx/>
              <a:defRPr sz="1400" baseline="0"/>
            </a:lvl4pPr>
            <a:lvl5pPr>
              <a:buClrTx/>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633738" y="290247"/>
            <a:ext cx="8276656" cy="364331"/>
          </a:xfrm>
          <a:prstGeom prst="rect">
            <a:avLst/>
          </a:prstGeom>
        </p:spPr>
        <p:txBody>
          <a:bodyPr/>
          <a:lstStyle>
            <a:lvl1pPr>
              <a:defRPr sz="2000">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60807802"/>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630333" y="290247"/>
            <a:ext cx="8276656" cy="364331"/>
          </a:xfrm>
          <a:prstGeom prst="rect">
            <a:avLst/>
          </a:prstGeom>
        </p:spPr>
        <p:txBody>
          <a:bodyPr/>
          <a:lstStyle>
            <a:lvl1pPr>
              <a:defRPr sz="2000">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22301" y="985838"/>
            <a:ext cx="3863975" cy="3371850"/>
          </a:xfrm>
        </p:spPr>
        <p:txBody>
          <a:bodyPr>
            <a:normAutofit/>
          </a:bodyPr>
          <a:lstStyle>
            <a:lvl1pPr>
              <a:buClrTx/>
              <a:defRPr sz="1600"/>
            </a:lvl1pPr>
            <a:lvl2pPr>
              <a:buClrTx/>
              <a:defRPr sz="1400"/>
            </a:lvl2pPr>
            <a:lvl3pPr>
              <a:buClrTx/>
              <a:defRPr sz="1400"/>
            </a:lvl3pPr>
            <a:lvl4pPr>
              <a:buClrTx/>
              <a:defRPr sz="1200"/>
            </a:lvl4pPr>
            <a:lvl5pPr>
              <a:buClrTx/>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8676" y="985838"/>
            <a:ext cx="3865563" cy="3371850"/>
          </a:xfrm>
        </p:spPr>
        <p:txBody>
          <a:bodyPr>
            <a:normAutofit/>
          </a:bodyPr>
          <a:lstStyle>
            <a:lvl1pPr>
              <a:defRPr sz="1600"/>
            </a:lvl1pPr>
            <a:lvl2pPr>
              <a:defRPr sz="14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8332389"/>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5500" y="982234"/>
            <a:ext cx="3938563" cy="47982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5500" y="1462055"/>
            <a:ext cx="3938563" cy="2963466"/>
          </a:xfrm>
        </p:spPr>
        <p:txBody>
          <a:bodyPr>
            <a:normAutofit/>
          </a:bodyPr>
          <a:lstStyle>
            <a:lvl1pPr>
              <a:buClrTx/>
              <a:defRPr sz="1600"/>
            </a:lvl1pPr>
            <a:lvl2pPr>
              <a:buClrTx/>
              <a:defRPr sz="1400"/>
            </a:lvl2pPr>
            <a:lvl3pPr>
              <a:buClrTx/>
              <a:defRPr sz="1400"/>
            </a:lvl3pPr>
            <a:lvl4pPr>
              <a:buClrTx/>
              <a:defRPr sz="1200"/>
            </a:lvl4pPr>
            <a:lvl5pPr>
              <a:buClrTx/>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82234"/>
            <a:ext cx="4041775" cy="47982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462055"/>
            <a:ext cx="4041775" cy="2963466"/>
          </a:xfrm>
        </p:spPr>
        <p:txBody>
          <a:bodyPr>
            <a:normAutofit/>
          </a:bodyPr>
          <a:lstStyle>
            <a:lvl1pPr>
              <a:defRPr sz="1600"/>
            </a:lvl1pPr>
            <a:lvl2pPr>
              <a:defRPr sz="14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28128" y="290246"/>
            <a:ext cx="8276656" cy="364331"/>
          </a:xfrm>
          <a:prstGeom prst="rect">
            <a:avLst/>
          </a:prstGeom>
        </p:spPr>
        <p:txBody>
          <a:bodyPr/>
          <a:lstStyle>
            <a:lvl1pPr>
              <a:defRPr sz="2000">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4262482568"/>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28128" y="290246"/>
            <a:ext cx="8276656" cy="364331"/>
          </a:xfrm>
          <a:prstGeom prst="rect">
            <a:avLst/>
          </a:prstGeom>
        </p:spPr>
        <p:txBody>
          <a:bodyPr/>
          <a:lstStyle>
            <a:lvl1pPr>
              <a:defRPr sz="2000">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4250389878"/>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9"/>
          <p:cNvSpPr>
            <a:spLocks noChangeArrowheads="1"/>
          </p:cNvSpPr>
          <p:nvPr/>
        </p:nvSpPr>
        <p:spPr bwMode="auto">
          <a:xfrm>
            <a:off x="400050" y="638175"/>
            <a:ext cx="8456613" cy="254000"/>
          </a:xfrm>
          <a:prstGeom prst="rect">
            <a:avLst/>
          </a:prstGeom>
          <a:solidFill>
            <a:schemeClr val="bg1"/>
          </a:solidFill>
          <a:ln w="9525">
            <a:noFill/>
            <a:round/>
            <a:headEnd/>
            <a:tailEnd/>
          </a:ln>
        </p:spPr>
        <p:txBody>
          <a:bodyPr/>
          <a:lstStyle/>
          <a:p>
            <a:pPr algn="ctr"/>
            <a:endParaRPr lang="en-US"/>
          </a:p>
        </p:txBody>
      </p:sp>
      <p:grpSp>
        <p:nvGrpSpPr>
          <p:cNvPr id="5" name="Group 9"/>
          <p:cNvGrpSpPr>
            <a:grpSpLocks/>
          </p:cNvGrpSpPr>
          <p:nvPr/>
        </p:nvGrpSpPr>
        <p:grpSpPr bwMode="auto">
          <a:xfrm>
            <a:off x="-558800" y="7938"/>
            <a:ext cx="2706688" cy="1019175"/>
            <a:chOff x="-558285" y="0"/>
            <a:chExt cx="2706362" cy="1018651"/>
          </a:xfrm>
        </p:grpSpPr>
        <p:sp>
          <p:nvSpPr>
            <p:cNvPr id="6" name="Rectangle 10"/>
            <p:cNvSpPr>
              <a:spLocks noChangeArrowheads="1"/>
            </p:cNvSpPr>
            <p:nvPr/>
          </p:nvSpPr>
          <p:spPr bwMode="auto">
            <a:xfrm>
              <a:off x="160867" y="0"/>
              <a:ext cx="1905000" cy="211667"/>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p>
          </p:txBody>
        </p:sp>
        <p:sp>
          <p:nvSpPr>
            <p:cNvPr id="7" name="Trapezoid 6"/>
            <p:cNvSpPr/>
            <p:nvPr/>
          </p:nvSpPr>
          <p:spPr bwMode="auto">
            <a:xfrm rot="18900000">
              <a:off x="-415427" y="204682"/>
              <a:ext cx="1723817" cy="466485"/>
            </a:xfrm>
            <a:prstGeom prst="trapezoid">
              <a:avLst>
                <a:gd name="adj" fmla="val 100505"/>
              </a:avLst>
            </a:prstGeom>
            <a:solidFill>
              <a:srgbClr val="D8CFC6"/>
            </a:solidFill>
            <a:ln w="9525" cap="flat" cmpd="sng" algn="ctr">
              <a:noFill/>
              <a:prstDash val="solid"/>
              <a:round/>
              <a:headEnd type="none" w="med" len="med"/>
              <a:tailEnd type="none" w="med" len="med"/>
            </a:ln>
            <a:effectLst/>
          </p:spPr>
          <p:txBody>
            <a:bodyPr/>
            <a:lstStyle/>
            <a:p>
              <a:pPr algn="ctr"/>
              <a:endParaRPr lang="en-US"/>
            </a:p>
          </p:txBody>
        </p:sp>
        <p:sp>
          <p:nvSpPr>
            <p:cNvPr id="8" name="Trapezoid 7"/>
            <p:cNvSpPr/>
            <p:nvPr/>
          </p:nvSpPr>
          <p:spPr bwMode="auto">
            <a:xfrm rot="18900000">
              <a:off x="-558285" y="552166"/>
              <a:ext cx="2706362" cy="466485"/>
            </a:xfrm>
            <a:prstGeom prst="trapezoid">
              <a:avLst>
                <a:gd name="adj" fmla="val 100505"/>
              </a:avLst>
            </a:prstGeom>
            <a:solidFill>
              <a:srgbClr val="FFC000"/>
            </a:solidFill>
            <a:ln w="9525" cap="flat" cmpd="sng" algn="ctr">
              <a:noFill/>
              <a:prstDash val="solid"/>
              <a:round/>
              <a:headEnd type="none" w="med" len="med"/>
              <a:tailEnd type="none" w="med" len="med"/>
            </a:ln>
            <a:effectLst/>
          </p:spPr>
          <p:txBody>
            <a:bodyPr/>
            <a:lstStyle/>
            <a:p>
              <a:pPr algn="ctr"/>
              <a:endParaRPr lang="en-US"/>
            </a:p>
          </p:txBody>
        </p:sp>
      </p:grpSp>
      <p:grpSp>
        <p:nvGrpSpPr>
          <p:cNvPr id="9" name="Group 9"/>
          <p:cNvGrpSpPr>
            <a:grpSpLocks/>
          </p:cNvGrpSpPr>
          <p:nvPr/>
        </p:nvGrpSpPr>
        <p:grpSpPr bwMode="auto">
          <a:xfrm>
            <a:off x="-558800" y="7938"/>
            <a:ext cx="2706688" cy="1019175"/>
            <a:chOff x="-558285" y="0"/>
            <a:chExt cx="2706362" cy="1018651"/>
          </a:xfrm>
        </p:grpSpPr>
        <p:sp>
          <p:nvSpPr>
            <p:cNvPr id="10" name="Rectangle 10"/>
            <p:cNvSpPr>
              <a:spLocks noChangeArrowheads="1"/>
            </p:cNvSpPr>
            <p:nvPr/>
          </p:nvSpPr>
          <p:spPr bwMode="auto">
            <a:xfrm>
              <a:off x="160867" y="0"/>
              <a:ext cx="1905000" cy="211667"/>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p>
          </p:txBody>
        </p:sp>
        <p:sp>
          <p:nvSpPr>
            <p:cNvPr id="11" name="Trapezoid 10"/>
            <p:cNvSpPr/>
            <p:nvPr/>
          </p:nvSpPr>
          <p:spPr bwMode="auto">
            <a:xfrm rot="18900000">
              <a:off x="-415427" y="204682"/>
              <a:ext cx="1723817" cy="466485"/>
            </a:xfrm>
            <a:prstGeom prst="trapezoid">
              <a:avLst>
                <a:gd name="adj" fmla="val 100505"/>
              </a:avLst>
            </a:prstGeom>
            <a:solidFill>
              <a:srgbClr val="D8CFC6"/>
            </a:solidFill>
            <a:ln w="9525" cap="flat" cmpd="sng" algn="ctr">
              <a:noFill/>
              <a:prstDash val="solid"/>
              <a:round/>
              <a:headEnd type="none" w="med" len="med"/>
              <a:tailEnd type="none" w="med" len="med"/>
            </a:ln>
            <a:effectLst/>
          </p:spPr>
          <p:txBody>
            <a:bodyPr/>
            <a:lstStyle/>
            <a:p>
              <a:pPr algn="ctr"/>
              <a:endParaRPr lang="en-US"/>
            </a:p>
          </p:txBody>
        </p:sp>
        <p:sp>
          <p:nvSpPr>
            <p:cNvPr id="12" name="Trapezoid 11"/>
            <p:cNvSpPr/>
            <p:nvPr/>
          </p:nvSpPr>
          <p:spPr bwMode="auto">
            <a:xfrm rot="18900000">
              <a:off x="-558285" y="552166"/>
              <a:ext cx="2706362" cy="466485"/>
            </a:xfrm>
            <a:prstGeom prst="trapezoid">
              <a:avLst>
                <a:gd name="adj" fmla="val 100505"/>
              </a:avLst>
            </a:prstGeom>
            <a:solidFill>
              <a:srgbClr val="FFC000"/>
            </a:solidFill>
            <a:ln w="9525" cap="flat" cmpd="sng" algn="ctr">
              <a:noFill/>
              <a:prstDash val="solid"/>
              <a:round/>
              <a:headEnd type="none" w="med" len="med"/>
              <a:tailEnd type="none" w="med" len="med"/>
            </a:ln>
            <a:effectLst/>
          </p:spPr>
          <p:txBody>
            <a:bodyPr/>
            <a:lstStyle/>
            <a:p>
              <a:pPr algn="ctr"/>
              <a:endParaRPr lang="en-US"/>
            </a:p>
          </p:txBody>
        </p:sp>
      </p:grpSp>
      <p:grpSp>
        <p:nvGrpSpPr>
          <p:cNvPr id="13" name="Group 9"/>
          <p:cNvGrpSpPr>
            <a:grpSpLocks/>
          </p:cNvGrpSpPr>
          <p:nvPr userDrawn="1"/>
        </p:nvGrpSpPr>
        <p:grpSpPr bwMode="auto">
          <a:xfrm>
            <a:off x="-558800" y="7938"/>
            <a:ext cx="2706688" cy="1019175"/>
            <a:chOff x="-558285" y="0"/>
            <a:chExt cx="2706362" cy="1018651"/>
          </a:xfrm>
        </p:grpSpPr>
        <p:sp>
          <p:nvSpPr>
            <p:cNvPr id="14" name="Rectangle 10"/>
            <p:cNvSpPr>
              <a:spLocks noChangeArrowheads="1"/>
            </p:cNvSpPr>
            <p:nvPr/>
          </p:nvSpPr>
          <p:spPr bwMode="auto">
            <a:xfrm>
              <a:off x="160867" y="0"/>
              <a:ext cx="1905000" cy="211667"/>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p>
          </p:txBody>
        </p:sp>
        <p:sp>
          <p:nvSpPr>
            <p:cNvPr id="15" name="Trapezoid 14"/>
            <p:cNvSpPr/>
            <p:nvPr/>
          </p:nvSpPr>
          <p:spPr bwMode="auto">
            <a:xfrm rot="18900000">
              <a:off x="-415427" y="204682"/>
              <a:ext cx="1723817" cy="466485"/>
            </a:xfrm>
            <a:prstGeom prst="trapezoid">
              <a:avLst>
                <a:gd name="adj" fmla="val 100505"/>
              </a:avLst>
            </a:prstGeom>
            <a:solidFill>
              <a:srgbClr val="D8CFC6"/>
            </a:solidFill>
            <a:ln w="9525" cap="flat" cmpd="sng" algn="ctr">
              <a:noFill/>
              <a:prstDash val="solid"/>
              <a:round/>
              <a:headEnd type="none" w="med" len="med"/>
              <a:tailEnd type="none" w="med" len="med"/>
            </a:ln>
            <a:effectLst/>
          </p:spPr>
          <p:txBody>
            <a:bodyPr/>
            <a:lstStyle/>
            <a:p>
              <a:pPr algn="ctr"/>
              <a:endParaRPr lang="en-US"/>
            </a:p>
          </p:txBody>
        </p:sp>
        <p:sp>
          <p:nvSpPr>
            <p:cNvPr id="16" name="Trapezoid 15"/>
            <p:cNvSpPr/>
            <p:nvPr/>
          </p:nvSpPr>
          <p:spPr bwMode="auto">
            <a:xfrm rot="18900000">
              <a:off x="-558285" y="552166"/>
              <a:ext cx="2706362" cy="466485"/>
            </a:xfrm>
            <a:prstGeom prst="trapezoid">
              <a:avLst>
                <a:gd name="adj" fmla="val 100505"/>
              </a:avLst>
            </a:prstGeom>
            <a:solidFill>
              <a:srgbClr val="FFC000"/>
            </a:solidFill>
            <a:ln w="9525" cap="flat" cmpd="sng" algn="ctr">
              <a:noFill/>
              <a:prstDash val="solid"/>
              <a:round/>
              <a:headEnd type="none" w="med" len="med"/>
              <a:tailEnd type="none" w="med" len="med"/>
            </a:ln>
            <a:effectLst/>
          </p:spPr>
          <p:txBody>
            <a:bodyPr/>
            <a:lstStyle/>
            <a:p>
              <a:pPr algn="ctr"/>
              <a:endParaRPr lang="en-US"/>
            </a:p>
          </p:txBody>
        </p:sp>
      </p:grpSp>
    </p:spTree>
    <p:extLst>
      <p:ext uri="{BB962C8B-B14F-4D97-AF65-F5344CB8AC3E}">
        <p14:creationId xmlns:p14="http://schemas.microsoft.com/office/powerpoint/2010/main" val="1095775911"/>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da-DK"/>
              <a:t>Click to edit Master title style</a:t>
            </a:r>
            <a:endParaRPr lang="en-US"/>
          </a:p>
        </p:txBody>
      </p:sp>
      <p:sp>
        <p:nvSpPr>
          <p:cNvPr id="3" name="Content Placeholder 2"/>
          <p:cNvSpPr>
            <a:spLocks noGrp="1"/>
          </p:cNvSpPr>
          <p:nvPr>
            <p:ph idx="1"/>
          </p:nvPr>
        </p:nvSpPr>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
        <p:nvSpPr>
          <p:cNvPr id="4" name="Date Placeholder 3"/>
          <p:cNvSpPr>
            <a:spLocks noGrp="1"/>
          </p:cNvSpPr>
          <p:nvPr>
            <p:ph type="dt" sz="half" idx="10"/>
          </p:nvPr>
        </p:nvSpPr>
        <p:spPr/>
        <p:txBody>
          <a:bodyPr/>
          <a:lstStyle/>
          <a:p>
            <a:fld id="{0C6A7DDB-8915-EE47-9D68-E49991E801BF}" type="datetimeFigureOut">
              <a:rPr lang="en-US" smtClean="0"/>
              <a:t>4/17/2019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69D090E-FFC0-224F-8988-A0125DDC7E55}" type="slidenum">
              <a:rPr lang="en-US" smtClean="0"/>
              <a:t>‹#›</a:t>
            </a:fld>
            <a:endParaRPr lang="en-US"/>
          </a:p>
        </p:txBody>
      </p:sp>
    </p:spTree>
    <p:extLst>
      <p:ext uri="{BB962C8B-B14F-4D97-AF65-F5344CB8AC3E}">
        <p14:creationId xmlns:p14="http://schemas.microsoft.com/office/powerpoint/2010/main" val="482337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body" idx="1"/>
          </p:nvPr>
        </p:nvSpPr>
        <p:spPr bwMode="auto">
          <a:xfrm>
            <a:off x="622300" y="985838"/>
            <a:ext cx="7881938" cy="337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7" name="Line 5"/>
          <p:cNvSpPr>
            <a:spLocks noChangeShapeType="1"/>
          </p:cNvSpPr>
          <p:nvPr/>
        </p:nvSpPr>
        <p:spPr bwMode="auto">
          <a:xfrm>
            <a:off x="466725" y="4657725"/>
            <a:ext cx="8229600" cy="0"/>
          </a:xfrm>
          <a:prstGeom prst="line">
            <a:avLst/>
          </a:prstGeom>
          <a:noFill/>
          <a:ln w="9525">
            <a:solidFill>
              <a:srgbClr val="7B6E60"/>
            </a:solidFill>
            <a:round/>
            <a:headEnd/>
            <a:tailEnd/>
          </a:ln>
        </p:spPr>
        <p:txBody>
          <a:bodyPr/>
          <a:lstStyle/>
          <a:p>
            <a:pPr>
              <a:defRPr/>
            </a:pPr>
            <a:endParaRPr lang="en-GB"/>
          </a:p>
        </p:txBody>
      </p:sp>
      <p:sp>
        <p:nvSpPr>
          <p:cNvPr id="1030" name="Text Box 6"/>
          <p:cNvSpPr txBox="1">
            <a:spLocks noChangeArrowheads="1"/>
          </p:cNvSpPr>
          <p:nvPr/>
        </p:nvSpPr>
        <p:spPr bwMode="auto">
          <a:xfrm>
            <a:off x="371475" y="4640263"/>
            <a:ext cx="976313" cy="230187"/>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900" b="1" noProof="0" dirty="0">
                <a:solidFill>
                  <a:schemeClr val="tx2"/>
                </a:solidFill>
                <a:latin typeface="Arial"/>
                <a:cs typeface="Arial"/>
              </a:rPr>
              <a:t>www.axis.com</a:t>
            </a:r>
          </a:p>
        </p:txBody>
      </p:sp>
      <p:pic>
        <p:nvPicPr>
          <p:cNvPr id="2053" name="Picture 10" descr="AXIS_LOGO_RGB.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59725" y="4735513"/>
            <a:ext cx="728663"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Rectangle 2"/>
          <p:cNvSpPr>
            <a:spLocks/>
          </p:cNvSpPr>
          <p:nvPr/>
        </p:nvSpPr>
        <p:spPr bwMode="auto">
          <a:xfrm>
            <a:off x="465138" y="692150"/>
            <a:ext cx="8226425" cy="61913"/>
          </a:xfrm>
          <a:custGeom>
            <a:avLst/>
            <a:gdLst>
              <a:gd name="T0" fmla="*/ 61574 w 8226259"/>
              <a:gd name="T1" fmla="*/ 0 h 61569"/>
              <a:gd name="T2" fmla="*/ 8227089 w 8226259"/>
              <a:gd name="T3" fmla="*/ 0 h 61569"/>
              <a:gd name="T4" fmla="*/ 8227089 w 8226259"/>
              <a:gd name="T5" fmla="*/ 3795 h 61569"/>
              <a:gd name="T6" fmla="*/ 8169205 w 8226259"/>
              <a:gd name="T7" fmla="*/ 63309 h 61569"/>
              <a:gd name="T8" fmla="*/ 0 w 8226259"/>
              <a:gd name="T9" fmla="*/ 63309 h 61569"/>
              <a:gd name="T10" fmla="*/ 61574 w 8226259"/>
              <a:gd name="T11" fmla="*/ 0 h 615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26259" h="61569">
                <a:moveTo>
                  <a:pt x="61569" y="0"/>
                </a:moveTo>
                <a:lnTo>
                  <a:pt x="8226259" y="0"/>
                </a:lnTo>
                <a:lnTo>
                  <a:pt x="8226259" y="3690"/>
                </a:lnTo>
                <a:lnTo>
                  <a:pt x="8168380" y="61569"/>
                </a:lnTo>
                <a:lnTo>
                  <a:pt x="0" y="61569"/>
                </a:lnTo>
                <a:lnTo>
                  <a:pt x="61569" y="0"/>
                </a:lnTo>
                <a:close/>
              </a:path>
            </a:pathLst>
          </a:custGeom>
          <a:solidFill>
            <a:srgbClr val="FFCC33"/>
          </a:solidFill>
          <a:ln w="9525">
            <a:noFill/>
            <a:round/>
            <a:headEnd/>
            <a:tailEnd/>
          </a:ln>
        </p:spPr>
        <p:txBody>
          <a:bodyPr/>
          <a:lstStyle/>
          <a:p>
            <a:endParaRPr lang="en-GB"/>
          </a:p>
        </p:txBody>
      </p:sp>
      <p:sp>
        <p:nvSpPr>
          <p:cNvPr id="1034" name="Parallelogram 6"/>
          <p:cNvSpPr>
            <a:spLocks noChangeArrowheads="1"/>
          </p:cNvSpPr>
          <p:nvPr/>
        </p:nvSpPr>
        <p:spPr bwMode="auto">
          <a:xfrm>
            <a:off x="1133475" y="0"/>
            <a:ext cx="815975" cy="142875"/>
          </a:xfrm>
          <a:prstGeom prst="parallelogram">
            <a:avLst>
              <a:gd name="adj" fmla="val 98332"/>
            </a:avLst>
          </a:prstGeom>
          <a:solidFill>
            <a:srgbClr val="FFCC33"/>
          </a:solidFill>
          <a:ln w="9525">
            <a:noFill/>
            <a:round/>
            <a:headEnd/>
            <a:tailEnd/>
          </a:ln>
        </p:spPr>
        <p:txBody>
          <a:bodyPr/>
          <a:lstStyle/>
          <a:p>
            <a:pPr algn="ctr"/>
            <a:endParaRPr lang="en-US"/>
          </a:p>
        </p:txBody>
      </p:sp>
      <p:sp>
        <p:nvSpPr>
          <p:cNvPr id="1035" name="Parallelogram 12"/>
          <p:cNvSpPr>
            <a:spLocks noChangeArrowheads="1"/>
          </p:cNvSpPr>
          <p:nvPr/>
        </p:nvSpPr>
        <p:spPr bwMode="auto">
          <a:xfrm>
            <a:off x="422275" y="0"/>
            <a:ext cx="815975" cy="142875"/>
          </a:xfrm>
          <a:prstGeom prst="parallelogram">
            <a:avLst>
              <a:gd name="adj" fmla="val 98332"/>
            </a:avLst>
          </a:prstGeom>
          <a:solidFill>
            <a:srgbClr val="D8CFC6"/>
          </a:solidFill>
          <a:ln w="9525">
            <a:noFill/>
            <a:round/>
            <a:headEnd/>
            <a:tailEnd/>
          </a:ln>
        </p:spPr>
        <p:txBody>
          <a:bodyPr/>
          <a:lstStyle/>
          <a:p>
            <a:pPr algn="ctr"/>
            <a:endParaRPr lang="en-US"/>
          </a:p>
        </p:txBody>
      </p:sp>
      <p:sp>
        <p:nvSpPr>
          <p:cNvPr id="12" name="Date Placeholder 2"/>
          <p:cNvSpPr>
            <a:spLocks noGrp="1"/>
          </p:cNvSpPr>
          <p:nvPr>
            <p:ph type="dt" sz="quarter" idx="2"/>
          </p:nvPr>
        </p:nvSpPr>
        <p:spPr bwMode="auto">
          <a:xfrm>
            <a:off x="788988" y="4823888"/>
            <a:ext cx="2133600" cy="2746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E95BDA0-1AA5-4AA8-85CD-B9E6B0C73F1E}" type="datetime4">
              <a:rPr lang="en-GB" sz="800" smtClean="0">
                <a:solidFill>
                  <a:srgbClr val="000000"/>
                </a:solidFill>
              </a:rPr>
              <a:t>17 April 2019</a:t>
            </a:fld>
            <a:endParaRPr lang="en-US" sz="800" dirty="0">
              <a:solidFill>
                <a:srgbClr val="000000"/>
              </a:solidFill>
            </a:endParaRPr>
          </a:p>
        </p:txBody>
      </p:sp>
      <p:sp>
        <p:nvSpPr>
          <p:cNvPr id="13" name="Slide Number Placeholder 3"/>
          <p:cNvSpPr>
            <a:spLocks noGrp="1"/>
          </p:cNvSpPr>
          <p:nvPr>
            <p:ph type="sldNum" sz="quarter" idx="4"/>
          </p:nvPr>
        </p:nvSpPr>
        <p:spPr bwMode="auto">
          <a:xfrm>
            <a:off x="373063" y="4823350"/>
            <a:ext cx="356213" cy="1508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7B5673-C478-41E9-BE38-89A2975CF732}" type="slidenum">
              <a:rPr lang="en-US" sz="800" smtClean="0"/>
              <a:pPr eaLnBrk="1" hangingPunct="1"/>
              <a:t>‹#›</a:t>
            </a:fld>
            <a:endParaRPr lang="en-US" sz="800" dirty="0"/>
          </a:p>
        </p:txBody>
      </p:sp>
      <p:pic>
        <p:nvPicPr>
          <p:cNvPr id="11" name="Picture 10" descr="AXIS_LOGO_RGB.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59725" y="4735513"/>
            <a:ext cx="728663"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2"/>
          <p:cNvSpPr>
            <a:spLocks/>
          </p:cNvSpPr>
          <p:nvPr/>
        </p:nvSpPr>
        <p:spPr bwMode="auto">
          <a:xfrm>
            <a:off x="465138" y="692150"/>
            <a:ext cx="8226425" cy="61913"/>
          </a:xfrm>
          <a:custGeom>
            <a:avLst/>
            <a:gdLst>
              <a:gd name="T0" fmla="*/ 61574 w 8226259"/>
              <a:gd name="T1" fmla="*/ 0 h 61569"/>
              <a:gd name="T2" fmla="*/ 8227089 w 8226259"/>
              <a:gd name="T3" fmla="*/ 0 h 61569"/>
              <a:gd name="T4" fmla="*/ 8227089 w 8226259"/>
              <a:gd name="T5" fmla="*/ 3795 h 61569"/>
              <a:gd name="T6" fmla="*/ 8169205 w 8226259"/>
              <a:gd name="T7" fmla="*/ 63309 h 61569"/>
              <a:gd name="T8" fmla="*/ 0 w 8226259"/>
              <a:gd name="T9" fmla="*/ 63309 h 61569"/>
              <a:gd name="T10" fmla="*/ 61574 w 8226259"/>
              <a:gd name="T11" fmla="*/ 0 h 615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26259" h="61569">
                <a:moveTo>
                  <a:pt x="61569" y="0"/>
                </a:moveTo>
                <a:lnTo>
                  <a:pt x="8226259" y="0"/>
                </a:lnTo>
                <a:lnTo>
                  <a:pt x="8226259" y="3690"/>
                </a:lnTo>
                <a:lnTo>
                  <a:pt x="8168380" y="61569"/>
                </a:lnTo>
                <a:lnTo>
                  <a:pt x="0" y="61569"/>
                </a:lnTo>
                <a:lnTo>
                  <a:pt x="61569" y="0"/>
                </a:lnTo>
                <a:close/>
              </a:path>
            </a:pathLst>
          </a:custGeom>
          <a:solidFill>
            <a:srgbClr val="FFCC33"/>
          </a:solidFill>
          <a:ln w="9525">
            <a:noFill/>
            <a:round/>
            <a:headEnd/>
            <a:tailEnd/>
          </a:ln>
        </p:spPr>
        <p:txBody>
          <a:bodyPr/>
          <a:lstStyle/>
          <a:p>
            <a:endParaRPr lang="en-GB"/>
          </a:p>
        </p:txBody>
      </p:sp>
      <p:sp>
        <p:nvSpPr>
          <p:cNvPr id="15" name="Parallelogram 6"/>
          <p:cNvSpPr>
            <a:spLocks noChangeArrowheads="1"/>
          </p:cNvSpPr>
          <p:nvPr/>
        </p:nvSpPr>
        <p:spPr bwMode="auto">
          <a:xfrm>
            <a:off x="1133475" y="0"/>
            <a:ext cx="815975" cy="142875"/>
          </a:xfrm>
          <a:prstGeom prst="parallelogram">
            <a:avLst>
              <a:gd name="adj" fmla="val 98332"/>
            </a:avLst>
          </a:prstGeom>
          <a:solidFill>
            <a:srgbClr val="FFCC33"/>
          </a:solidFill>
          <a:ln w="9525">
            <a:noFill/>
            <a:round/>
            <a:headEnd/>
            <a:tailEnd/>
          </a:ln>
        </p:spPr>
        <p:txBody>
          <a:bodyPr/>
          <a:lstStyle/>
          <a:p>
            <a:pPr algn="ctr"/>
            <a:endParaRPr lang="en-US"/>
          </a:p>
        </p:txBody>
      </p:sp>
      <p:sp>
        <p:nvSpPr>
          <p:cNvPr id="16" name="Parallelogram 12"/>
          <p:cNvSpPr>
            <a:spLocks noChangeArrowheads="1"/>
          </p:cNvSpPr>
          <p:nvPr/>
        </p:nvSpPr>
        <p:spPr bwMode="auto">
          <a:xfrm>
            <a:off x="422275" y="0"/>
            <a:ext cx="815975" cy="142875"/>
          </a:xfrm>
          <a:prstGeom prst="parallelogram">
            <a:avLst>
              <a:gd name="adj" fmla="val 98332"/>
            </a:avLst>
          </a:prstGeom>
          <a:solidFill>
            <a:srgbClr val="D8CFC6"/>
          </a:solidFill>
          <a:ln w="9525">
            <a:noFill/>
            <a:round/>
            <a:headEnd/>
            <a:tailEnd/>
          </a:ln>
        </p:spPr>
        <p:txBody>
          <a:bodyPr/>
          <a:lstStyle/>
          <a:p>
            <a:pPr algn="ctr"/>
            <a:endParaRPr lang="en-US"/>
          </a:p>
        </p:txBody>
      </p:sp>
      <p:pic>
        <p:nvPicPr>
          <p:cNvPr id="17" name="Picture 16" descr="AXIS_LOGO_RGB.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59725" y="4735513"/>
            <a:ext cx="728663"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2"/>
          <p:cNvSpPr>
            <a:spLocks/>
          </p:cNvSpPr>
          <p:nvPr/>
        </p:nvSpPr>
        <p:spPr bwMode="auto">
          <a:xfrm>
            <a:off x="465138" y="692150"/>
            <a:ext cx="8226425" cy="61913"/>
          </a:xfrm>
          <a:custGeom>
            <a:avLst/>
            <a:gdLst>
              <a:gd name="T0" fmla="*/ 61574 w 8226259"/>
              <a:gd name="T1" fmla="*/ 0 h 61569"/>
              <a:gd name="T2" fmla="*/ 8227089 w 8226259"/>
              <a:gd name="T3" fmla="*/ 0 h 61569"/>
              <a:gd name="T4" fmla="*/ 8227089 w 8226259"/>
              <a:gd name="T5" fmla="*/ 3795 h 61569"/>
              <a:gd name="T6" fmla="*/ 8169205 w 8226259"/>
              <a:gd name="T7" fmla="*/ 63309 h 61569"/>
              <a:gd name="T8" fmla="*/ 0 w 8226259"/>
              <a:gd name="T9" fmla="*/ 63309 h 61569"/>
              <a:gd name="T10" fmla="*/ 61574 w 8226259"/>
              <a:gd name="T11" fmla="*/ 0 h 615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26259" h="61569">
                <a:moveTo>
                  <a:pt x="61569" y="0"/>
                </a:moveTo>
                <a:lnTo>
                  <a:pt x="8226259" y="0"/>
                </a:lnTo>
                <a:lnTo>
                  <a:pt x="8226259" y="3690"/>
                </a:lnTo>
                <a:lnTo>
                  <a:pt x="8168380" y="61569"/>
                </a:lnTo>
                <a:lnTo>
                  <a:pt x="0" y="61569"/>
                </a:lnTo>
                <a:lnTo>
                  <a:pt x="61569" y="0"/>
                </a:lnTo>
                <a:close/>
              </a:path>
            </a:pathLst>
          </a:custGeom>
          <a:solidFill>
            <a:srgbClr val="FFCC33"/>
          </a:solidFill>
          <a:ln w="9525">
            <a:noFill/>
            <a:round/>
            <a:headEnd/>
            <a:tailEnd/>
          </a:ln>
        </p:spPr>
        <p:txBody>
          <a:bodyPr/>
          <a:lstStyle/>
          <a:p>
            <a:endParaRPr lang="en-GB"/>
          </a:p>
        </p:txBody>
      </p:sp>
      <p:sp>
        <p:nvSpPr>
          <p:cNvPr id="19" name="Parallelogram 6"/>
          <p:cNvSpPr>
            <a:spLocks noChangeArrowheads="1"/>
          </p:cNvSpPr>
          <p:nvPr/>
        </p:nvSpPr>
        <p:spPr bwMode="auto">
          <a:xfrm>
            <a:off x="1133475" y="0"/>
            <a:ext cx="815975" cy="142875"/>
          </a:xfrm>
          <a:prstGeom prst="parallelogram">
            <a:avLst>
              <a:gd name="adj" fmla="val 98332"/>
            </a:avLst>
          </a:prstGeom>
          <a:solidFill>
            <a:srgbClr val="FFCC33"/>
          </a:solidFill>
          <a:ln w="9525">
            <a:noFill/>
            <a:round/>
            <a:headEnd/>
            <a:tailEnd/>
          </a:ln>
        </p:spPr>
        <p:txBody>
          <a:bodyPr/>
          <a:lstStyle/>
          <a:p>
            <a:pPr algn="ctr"/>
            <a:endParaRPr lang="en-US"/>
          </a:p>
        </p:txBody>
      </p:sp>
      <p:sp>
        <p:nvSpPr>
          <p:cNvPr id="20" name="Parallelogram 12"/>
          <p:cNvSpPr>
            <a:spLocks noChangeArrowheads="1"/>
          </p:cNvSpPr>
          <p:nvPr/>
        </p:nvSpPr>
        <p:spPr bwMode="auto">
          <a:xfrm>
            <a:off x="422275" y="0"/>
            <a:ext cx="815975" cy="142875"/>
          </a:xfrm>
          <a:prstGeom prst="parallelogram">
            <a:avLst>
              <a:gd name="adj" fmla="val 98332"/>
            </a:avLst>
          </a:prstGeom>
          <a:solidFill>
            <a:srgbClr val="D8CFC6"/>
          </a:solidFill>
          <a:ln w="9525">
            <a:noFill/>
            <a:round/>
            <a:headEnd/>
            <a:tailEnd/>
          </a:ln>
        </p:spPr>
        <p:txBody>
          <a:bodyPr/>
          <a:lstStyle/>
          <a:p>
            <a:pPr algn="ctr"/>
            <a:endParaRPr lang="en-US"/>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Lst>
  <p:transition spd="med">
    <p:wipe dir="r"/>
  </p:transition>
  <p:hf sldNum="0" hdr="0" ftr="0"/>
  <p:txStyles>
    <p:titleStyle>
      <a:lvl1pPr algn="l" rtl="0" eaLnBrk="1" fontAlgn="base" hangingPunct="1">
        <a:spcBef>
          <a:spcPct val="0"/>
        </a:spcBef>
        <a:spcAft>
          <a:spcPct val="0"/>
        </a:spcAft>
        <a:defRPr sz="2400" b="1">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69875" indent="-269875" algn="l" rtl="0" eaLnBrk="1" fontAlgn="base" hangingPunct="1">
        <a:spcBef>
          <a:spcPct val="60000"/>
        </a:spcBef>
        <a:spcAft>
          <a:spcPct val="0"/>
        </a:spcAft>
        <a:buClrTx/>
        <a:buFont typeface="Arial" panose="020B0604020202020204" pitchFamily="34" charset="0"/>
        <a:buChar char="&gt;"/>
        <a:defRPr sz="180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body" idx="1"/>
          </p:nvPr>
        </p:nvSpPr>
        <p:spPr bwMode="auto">
          <a:xfrm>
            <a:off x="622300" y="985838"/>
            <a:ext cx="7881938"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7" name="Line 5"/>
          <p:cNvSpPr>
            <a:spLocks noChangeShapeType="1"/>
          </p:cNvSpPr>
          <p:nvPr/>
        </p:nvSpPr>
        <p:spPr bwMode="auto">
          <a:xfrm>
            <a:off x="466725" y="4657725"/>
            <a:ext cx="8229600" cy="0"/>
          </a:xfrm>
          <a:prstGeom prst="line">
            <a:avLst/>
          </a:prstGeom>
          <a:noFill/>
          <a:ln w="9525">
            <a:solidFill>
              <a:srgbClr val="7B6E60"/>
            </a:solidFill>
            <a:round/>
            <a:headEnd/>
            <a:tailEnd/>
          </a:ln>
        </p:spPr>
        <p:txBody>
          <a:bodyPr/>
          <a:lstStyle/>
          <a:p>
            <a:pPr>
              <a:defRPr/>
            </a:pPr>
            <a:endParaRPr lang="en-GB"/>
          </a:p>
        </p:txBody>
      </p:sp>
      <p:sp>
        <p:nvSpPr>
          <p:cNvPr id="1030" name="Text Box 6"/>
          <p:cNvSpPr txBox="1">
            <a:spLocks noChangeArrowheads="1"/>
          </p:cNvSpPr>
          <p:nvPr/>
        </p:nvSpPr>
        <p:spPr bwMode="auto">
          <a:xfrm>
            <a:off x="371475" y="4640263"/>
            <a:ext cx="976313" cy="230187"/>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900" b="1" noProof="0" dirty="0">
                <a:solidFill>
                  <a:schemeClr val="accent2"/>
                </a:solidFill>
                <a:latin typeface="Arial"/>
                <a:cs typeface="Arial"/>
              </a:rPr>
              <a:t>www.axis.com</a:t>
            </a:r>
          </a:p>
        </p:txBody>
      </p:sp>
      <p:pic>
        <p:nvPicPr>
          <p:cNvPr id="2053" name="Picture 10" descr="AXIS_LOGO_RGB.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59725" y="4735513"/>
            <a:ext cx="7286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2"/>
          <p:cNvSpPr>
            <a:spLocks/>
          </p:cNvSpPr>
          <p:nvPr/>
        </p:nvSpPr>
        <p:spPr bwMode="auto">
          <a:xfrm>
            <a:off x="465138" y="692150"/>
            <a:ext cx="8226425" cy="61913"/>
          </a:xfrm>
          <a:custGeom>
            <a:avLst/>
            <a:gdLst>
              <a:gd name="T0" fmla="*/ 61574 w 8226259"/>
              <a:gd name="T1" fmla="*/ 0 h 61569"/>
              <a:gd name="T2" fmla="*/ 8227089 w 8226259"/>
              <a:gd name="T3" fmla="*/ 0 h 61569"/>
              <a:gd name="T4" fmla="*/ 8227089 w 8226259"/>
              <a:gd name="T5" fmla="*/ 3795 h 61569"/>
              <a:gd name="T6" fmla="*/ 8169205 w 8226259"/>
              <a:gd name="T7" fmla="*/ 63309 h 61569"/>
              <a:gd name="T8" fmla="*/ 0 w 8226259"/>
              <a:gd name="T9" fmla="*/ 63309 h 61569"/>
              <a:gd name="T10" fmla="*/ 61574 w 8226259"/>
              <a:gd name="T11" fmla="*/ 0 h 615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26259" h="61569">
                <a:moveTo>
                  <a:pt x="61569" y="0"/>
                </a:moveTo>
                <a:lnTo>
                  <a:pt x="8226259" y="0"/>
                </a:lnTo>
                <a:lnTo>
                  <a:pt x="8226259" y="3690"/>
                </a:lnTo>
                <a:lnTo>
                  <a:pt x="8168380" y="61569"/>
                </a:lnTo>
                <a:lnTo>
                  <a:pt x="0" y="61569"/>
                </a:lnTo>
                <a:lnTo>
                  <a:pt x="61569" y="0"/>
                </a:lnTo>
                <a:close/>
              </a:path>
            </a:pathLst>
          </a:custGeom>
          <a:solidFill>
            <a:srgbClr val="FFCC33"/>
          </a:solidFill>
          <a:ln w="9525">
            <a:noFill/>
            <a:round/>
            <a:headEnd/>
            <a:tailEnd/>
          </a:ln>
        </p:spPr>
        <p:txBody>
          <a:bodyPr/>
          <a:lstStyle/>
          <a:p>
            <a:endParaRPr lang="en-GB"/>
          </a:p>
        </p:txBody>
      </p:sp>
      <p:sp>
        <p:nvSpPr>
          <p:cNvPr id="1034" name="Parallelogram 6"/>
          <p:cNvSpPr>
            <a:spLocks noChangeArrowheads="1"/>
          </p:cNvSpPr>
          <p:nvPr/>
        </p:nvSpPr>
        <p:spPr bwMode="auto">
          <a:xfrm>
            <a:off x="1133475" y="0"/>
            <a:ext cx="815975" cy="142875"/>
          </a:xfrm>
          <a:prstGeom prst="parallelogram">
            <a:avLst>
              <a:gd name="adj" fmla="val 98332"/>
            </a:avLst>
          </a:prstGeom>
          <a:solidFill>
            <a:srgbClr val="FFCC33"/>
          </a:solidFill>
          <a:ln w="9525">
            <a:noFill/>
            <a:round/>
            <a:headEnd/>
            <a:tailEnd/>
          </a:ln>
        </p:spPr>
        <p:txBody>
          <a:bodyPr/>
          <a:lstStyle/>
          <a:p>
            <a:pPr algn="ctr"/>
            <a:endParaRPr lang="en-US"/>
          </a:p>
        </p:txBody>
      </p:sp>
      <p:sp>
        <p:nvSpPr>
          <p:cNvPr id="1035" name="Parallelogram 12"/>
          <p:cNvSpPr>
            <a:spLocks noChangeArrowheads="1"/>
          </p:cNvSpPr>
          <p:nvPr/>
        </p:nvSpPr>
        <p:spPr bwMode="auto">
          <a:xfrm>
            <a:off x="422275" y="0"/>
            <a:ext cx="815975" cy="142875"/>
          </a:xfrm>
          <a:prstGeom prst="parallelogram">
            <a:avLst>
              <a:gd name="adj" fmla="val 98332"/>
            </a:avLst>
          </a:prstGeom>
          <a:solidFill>
            <a:srgbClr val="D8CFC6"/>
          </a:solidFill>
          <a:ln w="9525">
            <a:noFill/>
            <a:round/>
            <a:headEnd/>
            <a:tailEnd/>
          </a:ln>
        </p:spPr>
        <p:txBody>
          <a:bodyPr/>
          <a:lstStyle/>
          <a:p>
            <a:pPr algn="ctr"/>
            <a:endParaRPr lang="en-US"/>
          </a:p>
        </p:txBody>
      </p:sp>
      <p:sp>
        <p:nvSpPr>
          <p:cNvPr id="12" name="Date Placeholder 2"/>
          <p:cNvSpPr>
            <a:spLocks noGrp="1"/>
          </p:cNvSpPr>
          <p:nvPr>
            <p:ph type="dt" sz="quarter" idx="2"/>
          </p:nvPr>
        </p:nvSpPr>
        <p:spPr bwMode="auto">
          <a:xfrm>
            <a:off x="788988" y="4823888"/>
            <a:ext cx="21336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E95BDA0-1AA5-4AA8-85CD-B9E6B0C73F1E}" type="datetime4">
              <a:rPr lang="en-GB" sz="800" smtClean="0">
                <a:solidFill>
                  <a:srgbClr val="000000"/>
                </a:solidFill>
              </a:rPr>
              <a:t>17 April 2019</a:t>
            </a:fld>
            <a:endParaRPr lang="en-US" sz="800" dirty="0">
              <a:solidFill>
                <a:srgbClr val="000000"/>
              </a:solidFill>
            </a:endParaRPr>
          </a:p>
        </p:txBody>
      </p:sp>
      <p:sp>
        <p:nvSpPr>
          <p:cNvPr id="13" name="Slide Number Placeholder 3"/>
          <p:cNvSpPr>
            <a:spLocks noGrp="1"/>
          </p:cNvSpPr>
          <p:nvPr>
            <p:ph type="sldNum" sz="quarter" idx="4"/>
          </p:nvPr>
        </p:nvSpPr>
        <p:spPr bwMode="auto">
          <a:xfrm>
            <a:off x="373063" y="4823350"/>
            <a:ext cx="356213" cy="150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7B5673-C478-41E9-BE38-89A2975CF732}" type="slidenum">
              <a:rPr lang="en-US" sz="800" smtClean="0"/>
              <a:pPr eaLnBrk="1" hangingPunct="1"/>
              <a:t>‹#›</a:t>
            </a:fld>
            <a:endParaRPr lang="en-US" sz="800" dirty="0"/>
          </a:p>
        </p:txBody>
      </p:sp>
      <p:pic>
        <p:nvPicPr>
          <p:cNvPr id="11" name="Picture 10" descr="AXIS_LOGO_RGB.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59725" y="4735513"/>
            <a:ext cx="7286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a:spLocks/>
          </p:cNvSpPr>
          <p:nvPr/>
        </p:nvSpPr>
        <p:spPr bwMode="auto">
          <a:xfrm>
            <a:off x="465138" y="692150"/>
            <a:ext cx="8226425" cy="61913"/>
          </a:xfrm>
          <a:custGeom>
            <a:avLst/>
            <a:gdLst>
              <a:gd name="T0" fmla="*/ 61574 w 8226259"/>
              <a:gd name="T1" fmla="*/ 0 h 61569"/>
              <a:gd name="T2" fmla="*/ 8227089 w 8226259"/>
              <a:gd name="T3" fmla="*/ 0 h 61569"/>
              <a:gd name="T4" fmla="*/ 8227089 w 8226259"/>
              <a:gd name="T5" fmla="*/ 3795 h 61569"/>
              <a:gd name="T6" fmla="*/ 8169205 w 8226259"/>
              <a:gd name="T7" fmla="*/ 63309 h 61569"/>
              <a:gd name="T8" fmla="*/ 0 w 8226259"/>
              <a:gd name="T9" fmla="*/ 63309 h 61569"/>
              <a:gd name="T10" fmla="*/ 61574 w 8226259"/>
              <a:gd name="T11" fmla="*/ 0 h 615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26259" h="61569">
                <a:moveTo>
                  <a:pt x="61569" y="0"/>
                </a:moveTo>
                <a:lnTo>
                  <a:pt x="8226259" y="0"/>
                </a:lnTo>
                <a:lnTo>
                  <a:pt x="8226259" y="3690"/>
                </a:lnTo>
                <a:lnTo>
                  <a:pt x="8168380" y="61569"/>
                </a:lnTo>
                <a:lnTo>
                  <a:pt x="0" y="61569"/>
                </a:lnTo>
                <a:lnTo>
                  <a:pt x="61569" y="0"/>
                </a:lnTo>
                <a:close/>
              </a:path>
            </a:pathLst>
          </a:custGeom>
          <a:solidFill>
            <a:srgbClr val="FFCC33"/>
          </a:solidFill>
          <a:ln w="9525">
            <a:noFill/>
            <a:round/>
            <a:headEnd/>
            <a:tailEnd/>
          </a:ln>
        </p:spPr>
        <p:txBody>
          <a:bodyPr/>
          <a:lstStyle/>
          <a:p>
            <a:endParaRPr lang="en-GB"/>
          </a:p>
        </p:txBody>
      </p:sp>
      <p:sp>
        <p:nvSpPr>
          <p:cNvPr id="15" name="Parallelogram 6"/>
          <p:cNvSpPr>
            <a:spLocks noChangeArrowheads="1"/>
          </p:cNvSpPr>
          <p:nvPr/>
        </p:nvSpPr>
        <p:spPr bwMode="auto">
          <a:xfrm>
            <a:off x="1133475" y="0"/>
            <a:ext cx="815975" cy="142875"/>
          </a:xfrm>
          <a:prstGeom prst="parallelogram">
            <a:avLst>
              <a:gd name="adj" fmla="val 98332"/>
            </a:avLst>
          </a:prstGeom>
          <a:solidFill>
            <a:srgbClr val="FFCC33"/>
          </a:solidFill>
          <a:ln w="9525">
            <a:noFill/>
            <a:round/>
            <a:headEnd/>
            <a:tailEnd/>
          </a:ln>
        </p:spPr>
        <p:txBody>
          <a:bodyPr/>
          <a:lstStyle/>
          <a:p>
            <a:pPr algn="ctr"/>
            <a:endParaRPr lang="en-US"/>
          </a:p>
        </p:txBody>
      </p:sp>
      <p:sp>
        <p:nvSpPr>
          <p:cNvPr id="16" name="Parallelogram 12"/>
          <p:cNvSpPr>
            <a:spLocks noChangeArrowheads="1"/>
          </p:cNvSpPr>
          <p:nvPr/>
        </p:nvSpPr>
        <p:spPr bwMode="auto">
          <a:xfrm>
            <a:off x="422275" y="0"/>
            <a:ext cx="815975" cy="142875"/>
          </a:xfrm>
          <a:prstGeom prst="parallelogram">
            <a:avLst>
              <a:gd name="adj" fmla="val 98332"/>
            </a:avLst>
          </a:prstGeom>
          <a:solidFill>
            <a:srgbClr val="D8CFC6"/>
          </a:solidFill>
          <a:ln w="9525">
            <a:noFill/>
            <a:round/>
            <a:headEnd/>
            <a:tailEnd/>
          </a:ln>
        </p:spPr>
        <p:txBody>
          <a:bodyPr/>
          <a:lstStyle/>
          <a:p>
            <a:pPr algn="ctr"/>
            <a:endParaRPr lang="en-US"/>
          </a:p>
        </p:txBody>
      </p:sp>
      <p:pic>
        <p:nvPicPr>
          <p:cNvPr id="17" name="Picture 16" descr="AXIS_LOGO_RGB.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59725" y="4735513"/>
            <a:ext cx="7286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p:cNvSpPr>
          <p:nvPr/>
        </p:nvSpPr>
        <p:spPr bwMode="auto">
          <a:xfrm>
            <a:off x="465138" y="692150"/>
            <a:ext cx="8226425" cy="61913"/>
          </a:xfrm>
          <a:custGeom>
            <a:avLst/>
            <a:gdLst>
              <a:gd name="T0" fmla="*/ 61574 w 8226259"/>
              <a:gd name="T1" fmla="*/ 0 h 61569"/>
              <a:gd name="T2" fmla="*/ 8227089 w 8226259"/>
              <a:gd name="T3" fmla="*/ 0 h 61569"/>
              <a:gd name="T4" fmla="*/ 8227089 w 8226259"/>
              <a:gd name="T5" fmla="*/ 3795 h 61569"/>
              <a:gd name="T6" fmla="*/ 8169205 w 8226259"/>
              <a:gd name="T7" fmla="*/ 63309 h 61569"/>
              <a:gd name="T8" fmla="*/ 0 w 8226259"/>
              <a:gd name="T9" fmla="*/ 63309 h 61569"/>
              <a:gd name="T10" fmla="*/ 61574 w 8226259"/>
              <a:gd name="T11" fmla="*/ 0 h 615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26259" h="61569">
                <a:moveTo>
                  <a:pt x="61569" y="0"/>
                </a:moveTo>
                <a:lnTo>
                  <a:pt x="8226259" y="0"/>
                </a:lnTo>
                <a:lnTo>
                  <a:pt x="8226259" y="3690"/>
                </a:lnTo>
                <a:lnTo>
                  <a:pt x="8168380" y="61569"/>
                </a:lnTo>
                <a:lnTo>
                  <a:pt x="0" y="61569"/>
                </a:lnTo>
                <a:lnTo>
                  <a:pt x="61569" y="0"/>
                </a:lnTo>
                <a:close/>
              </a:path>
            </a:pathLst>
          </a:custGeom>
          <a:solidFill>
            <a:srgbClr val="FFCC33"/>
          </a:solidFill>
          <a:ln w="9525">
            <a:noFill/>
            <a:round/>
            <a:headEnd/>
            <a:tailEnd/>
          </a:ln>
        </p:spPr>
        <p:txBody>
          <a:bodyPr/>
          <a:lstStyle/>
          <a:p>
            <a:endParaRPr lang="en-GB"/>
          </a:p>
        </p:txBody>
      </p:sp>
      <p:sp>
        <p:nvSpPr>
          <p:cNvPr id="19" name="Parallelogram 6"/>
          <p:cNvSpPr>
            <a:spLocks noChangeArrowheads="1"/>
          </p:cNvSpPr>
          <p:nvPr/>
        </p:nvSpPr>
        <p:spPr bwMode="auto">
          <a:xfrm>
            <a:off x="1133475" y="0"/>
            <a:ext cx="815975" cy="142875"/>
          </a:xfrm>
          <a:prstGeom prst="parallelogram">
            <a:avLst>
              <a:gd name="adj" fmla="val 98332"/>
            </a:avLst>
          </a:prstGeom>
          <a:solidFill>
            <a:srgbClr val="FFCC33"/>
          </a:solidFill>
          <a:ln w="9525">
            <a:noFill/>
            <a:round/>
            <a:headEnd/>
            <a:tailEnd/>
          </a:ln>
        </p:spPr>
        <p:txBody>
          <a:bodyPr/>
          <a:lstStyle/>
          <a:p>
            <a:pPr algn="ctr"/>
            <a:endParaRPr lang="en-US"/>
          </a:p>
        </p:txBody>
      </p:sp>
      <p:sp>
        <p:nvSpPr>
          <p:cNvPr id="20" name="Parallelogram 12"/>
          <p:cNvSpPr>
            <a:spLocks noChangeArrowheads="1"/>
          </p:cNvSpPr>
          <p:nvPr/>
        </p:nvSpPr>
        <p:spPr bwMode="auto">
          <a:xfrm>
            <a:off x="422275" y="0"/>
            <a:ext cx="815975" cy="142875"/>
          </a:xfrm>
          <a:prstGeom prst="parallelogram">
            <a:avLst>
              <a:gd name="adj" fmla="val 98332"/>
            </a:avLst>
          </a:prstGeom>
          <a:solidFill>
            <a:srgbClr val="D8CFC6"/>
          </a:solidFill>
          <a:ln w="9525">
            <a:noFill/>
            <a:round/>
            <a:headEnd/>
            <a:tailEnd/>
          </a:ln>
        </p:spPr>
        <p:txBody>
          <a:bodyPr/>
          <a:lstStyle/>
          <a:p>
            <a:pPr algn="ctr"/>
            <a:endParaRPr lang="en-US"/>
          </a:p>
        </p:txBody>
      </p:sp>
    </p:spTree>
    <p:extLst>
      <p:ext uri="{BB962C8B-B14F-4D97-AF65-F5344CB8AC3E}">
        <p14:creationId xmlns:p14="http://schemas.microsoft.com/office/powerpoint/2010/main" val="891718402"/>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51" r:id="rId9"/>
  </p:sldLayoutIdLst>
  <p:transition spd="med">
    <p:wipe dir="r"/>
  </p:transition>
  <p:hf sldNum="0" hdr="0" ftr="0"/>
  <p:txStyles>
    <p:titleStyle>
      <a:lvl1pPr algn="l" rtl="0" eaLnBrk="1" fontAlgn="base" hangingPunct="1">
        <a:spcBef>
          <a:spcPct val="0"/>
        </a:spcBef>
        <a:spcAft>
          <a:spcPct val="0"/>
        </a:spcAft>
        <a:defRPr sz="2400" b="1">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69875" indent="-269875" algn="l" rtl="0" eaLnBrk="1" fontAlgn="base" hangingPunct="1">
        <a:spcBef>
          <a:spcPct val="60000"/>
        </a:spcBef>
        <a:spcAft>
          <a:spcPct val="0"/>
        </a:spcAft>
        <a:buClrTx/>
        <a:buFont typeface="Arial" panose="020B0604020202020204" pitchFamily="34" charset="0"/>
        <a:buChar char="&gt;"/>
        <a:defRPr sz="180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body" idx="1"/>
          </p:nvPr>
        </p:nvSpPr>
        <p:spPr bwMode="auto">
          <a:xfrm>
            <a:off x="622300" y="985838"/>
            <a:ext cx="7881938"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7" name="Line 5"/>
          <p:cNvSpPr>
            <a:spLocks noChangeShapeType="1"/>
          </p:cNvSpPr>
          <p:nvPr/>
        </p:nvSpPr>
        <p:spPr bwMode="auto">
          <a:xfrm>
            <a:off x="466725" y="4657725"/>
            <a:ext cx="8229600" cy="0"/>
          </a:xfrm>
          <a:prstGeom prst="line">
            <a:avLst/>
          </a:prstGeom>
          <a:noFill/>
          <a:ln w="9525">
            <a:solidFill>
              <a:srgbClr val="7B6E60"/>
            </a:solidFill>
            <a:round/>
            <a:headEnd/>
            <a:tailEnd/>
          </a:ln>
        </p:spPr>
        <p:txBody>
          <a:bodyPr/>
          <a:lstStyle/>
          <a:p>
            <a:pPr>
              <a:defRPr/>
            </a:pPr>
            <a:endParaRPr lang="en-GB"/>
          </a:p>
        </p:txBody>
      </p:sp>
      <p:sp>
        <p:nvSpPr>
          <p:cNvPr id="1030" name="Text Box 6"/>
          <p:cNvSpPr txBox="1">
            <a:spLocks noChangeArrowheads="1"/>
          </p:cNvSpPr>
          <p:nvPr/>
        </p:nvSpPr>
        <p:spPr bwMode="auto">
          <a:xfrm>
            <a:off x="4083844" y="4788337"/>
            <a:ext cx="976313" cy="230187"/>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900" b="1" noProof="0" dirty="0">
                <a:solidFill>
                  <a:schemeClr val="accent2"/>
                </a:solidFill>
                <a:latin typeface="Arial"/>
                <a:cs typeface="Arial"/>
              </a:rPr>
              <a:t>www.axis.com</a:t>
            </a:r>
          </a:p>
        </p:txBody>
      </p:sp>
      <p:pic>
        <p:nvPicPr>
          <p:cNvPr id="2053" name="Picture 10" descr="AXIS_LOGO_RGB.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59725" y="4735513"/>
            <a:ext cx="7286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2"/>
          <p:cNvSpPr>
            <a:spLocks/>
          </p:cNvSpPr>
          <p:nvPr/>
        </p:nvSpPr>
        <p:spPr bwMode="auto">
          <a:xfrm>
            <a:off x="465138" y="692150"/>
            <a:ext cx="8226425" cy="61913"/>
          </a:xfrm>
          <a:custGeom>
            <a:avLst/>
            <a:gdLst>
              <a:gd name="T0" fmla="*/ 61574 w 8226259"/>
              <a:gd name="T1" fmla="*/ 0 h 61569"/>
              <a:gd name="T2" fmla="*/ 8227089 w 8226259"/>
              <a:gd name="T3" fmla="*/ 0 h 61569"/>
              <a:gd name="T4" fmla="*/ 8227089 w 8226259"/>
              <a:gd name="T5" fmla="*/ 3795 h 61569"/>
              <a:gd name="T6" fmla="*/ 8169205 w 8226259"/>
              <a:gd name="T7" fmla="*/ 63309 h 61569"/>
              <a:gd name="T8" fmla="*/ 0 w 8226259"/>
              <a:gd name="T9" fmla="*/ 63309 h 61569"/>
              <a:gd name="T10" fmla="*/ 61574 w 8226259"/>
              <a:gd name="T11" fmla="*/ 0 h 615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26259" h="61569">
                <a:moveTo>
                  <a:pt x="61569" y="0"/>
                </a:moveTo>
                <a:lnTo>
                  <a:pt x="8226259" y="0"/>
                </a:lnTo>
                <a:lnTo>
                  <a:pt x="8226259" y="3690"/>
                </a:lnTo>
                <a:lnTo>
                  <a:pt x="8168380" y="61569"/>
                </a:lnTo>
                <a:lnTo>
                  <a:pt x="0" y="61569"/>
                </a:lnTo>
                <a:lnTo>
                  <a:pt x="61569" y="0"/>
                </a:lnTo>
                <a:close/>
              </a:path>
            </a:pathLst>
          </a:custGeom>
          <a:solidFill>
            <a:srgbClr val="FFCC33"/>
          </a:solidFill>
          <a:ln w="9525">
            <a:noFill/>
            <a:round/>
            <a:headEnd/>
            <a:tailEnd/>
          </a:ln>
        </p:spPr>
        <p:txBody>
          <a:bodyPr/>
          <a:lstStyle/>
          <a:p>
            <a:endParaRPr lang="en-GB"/>
          </a:p>
        </p:txBody>
      </p:sp>
      <p:sp>
        <p:nvSpPr>
          <p:cNvPr id="1034" name="Parallelogram 6"/>
          <p:cNvSpPr>
            <a:spLocks noChangeArrowheads="1"/>
          </p:cNvSpPr>
          <p:nvPr/>
        </p:nvSpPr>
        <p:spPr bwMode="auto">
          <a:xfrm>
            <a:off x="1133475" y="0"/>
            <a:ext cx="815975" cy="142875"/>
          </a:xfrm>
          <a:prstGeom prst="parallelogram">
            <a:avLst>
              <a:gd name="adj" fmla="val 98332"/>
            </a:avLst>
          </a:prstGeom>
          <a:solidFill>
            <a:srgbClr val="FFCC33"/>
          </a:solidFill>
          <a:ln w="9525">
            <a:noFill/>
            <a:round/>
            <a:headEnd/>
            <a:tailEnd/>
          </a:ln>
        </p:spPr>
        <p:txBody>
          <a:bodyPr/>
          <a:lstStyle/>
          <a:p>
            <a:pPr algn="ctr"/>
            <a:endParaRPr lang="en-US"/>
          </a:p>
        </p:txBody>
      </p:sp>
      <p:sp>
        <p:nvSpPr>
          <p:cNvPr id="1035" name="Parallelogram 12"/>
          <p:cNvSpPr>
            <a:spLocks noChangeArrowheads="1"/>
          </p:cNvSpPr>
          <p:nvPr/>
        </p:nvSpPr>
        <p:spPr bwMode="auto">
          <a:xfrm>
            <a:off x="422275" y="0"/>
            <a:ext cx="815975" cy="142875"/>
          </a:xfrm>
          <a:prstGeom prst="parallelogram">
            <a:avLst>
              <a:gd name="adj" fmla="val 98332"/>
            </a:avLst>
          </a:prstGeom>
          <a:solidFill>
            <a:srgbClr val="D8CFC6"/>
          </a:solidFill>
          <a:ln w="9525">
            <a:noFill/>
            <a:round/>
            <a:headEnd/>
            <a:tailEnd/>
          </a:ln>
        </p:spPr>
        <p:txBody>
          <a:bodyPr/>
          <a:lstStyle/>
          <a:p>
            <a:pPr algn="ctr"/>
            <a:endParaRPr lang="en-US"/>
          </a:p>
        </p:txBody>
      </p:sp>
      <p:sp>
        <p:nvSpPr>
          <p:cNvPr id="14" name="Rectangle 2"/>
          <p:cNvSpPr>
            <a:spLocks/>
          </p:cNvSpPr>
          <p:nvPr/>
        </p:nvSpPr>
        <p:spPr bwMode="auto">
          <a:xfrm>
            <a:off x="465138" y="692150"/>
            <a:ext cx="8226425" cy="61913"/>
          </a:xfrm>
          <a:custGeom>
            <a:avLst/>
            <a:gdLst>
              <a:gd name="T0" fmla="*/ 61574 w 8226259"/>
              <a:gd name="T1" fmla="*/ 0 h 61569"/>
              <a:gd name="T2" fmla="*/ 8227089 w 8226259"/>
              <a:gd name="T3" fmla="*/ 0 h 61569"/>
              <a:gd name="T4" fmla="*/ 8227089 w 8226259"/>
              <a:gd name="T5" fmla="*/ 3795 h 61569"/>
              <a:gd name="T6" fmla="*/ 8169205 w 8226259"/>
              <a:gd name="T7" fmla="*/ 63309 h 61569"/>
              <a:gd name="T8" fmla="*/ 0 w 8226259"/>
              <a:gd name="T9" fmla="*/ 63309 h 61569"/>
              <a:gd name="T10" fmla="*/ 61574 w 8226259"/>
              <a:gd name="T11" fmla="*/ 0 h 615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26259" h="61569">
                <a:moveTo>
                  <a:pt x="61569" y="0"/>
                </a:moveTo>
                <a:lnTo>
                  <a:pt x="8226259" y="0"/>
                </a:lnTo>
                <a:lnTo>
                  <a:pt x="8226259" y="3690"/>
                </a:lnTo>
                <a:lnTo>
                  <a:pt x="8168380" y="61569"/>
                </a:lnTo>
                <a:lnTo>
                  <a:pt x="0" y="61569"/>
                </a:lnTo>
                <a:lnTo>
                  <a:pt x="61569" y="0"/>
                </a:lnTo>
                <a:close/>
              </a:path>
            </a:pathLst>
          </a:custGeom>
          <a:solidFill>
            <a:srgbClr val="FFCC33"/>
          </a:solidFill>
          <a:ln w="9525">
            <a:noFill/>
            <a:round/>
            <a:headEnd/>
            <a:tailEnd/>
          </a:ln>
        </p:spPr>
        <p:txBody>
          <a:bodyPr/>
          <a:lstStyle/>
          <a:p>
            <a:endParaRPr lang="en-GB"/>
          </a:p>
        </p:txBody>
      </p:sp>
      <p:sp>
        <p:nvSpPr>
          <p:cNvPr id="15" name="Parallelogram 6"/>
          <p:cNvSpPr>
            <a:spLocks noChangeArrowheads="1"/>
          </p:cNvSpPr>
          <p:nvPr/>
        </p:nvSpPr>
        <p:spPr bwMode="auto">
          <a:xfrm>
            <a:off x="1133475" y="0"/>
            <a:ext cx="815975" cy="142875"/>
          </a:xfrm>
          <a:prstGeom prst="parallelogram">
            <a:avLst>
              <a:gd name="adj" fmla="val 98332"/>
            </a:avLst>
          </a:prstGeom>
          <a:solidFill>
            <a:srgbClr val="FFCC33"/>
          </a:solidFill>
          <a:ln w="9525">
            <a:noFill/>
            <a:round/>
            <a:headEnd/>
            <a:tailEnd/>
          </a:ln>
        </p:spPr>
        <p:txBody>
          <a:bodyPr/>
          <a:lstStyle/>
          <a:p>
            <a:pPr algn="ctr"/>
            <a:endParaRPr lang="en-US"/>
          </a:p>
        </p:txBody>
      </p:sp>
      <p:sp>
        <p:nvSpPr>
          <p:cNvPr id="16" name="Parallelogram 12"/>
          <p:cNvSpPr>
            <a:spLocks noChangeArrowheads="1"/>
          </p:cNvSpPr>
          <p:nvPr/>
        </p:nvSpPr>
        <p:spPr bwMode="auto">
          <a:xfrm>
            <a:off x="422275" y="0"/>
            <a:ext cx="815975" cy="142875"/>
          </a:xfrm>
          <a:prstGeom prst="parallelogram">
            <a:avLst>
              <a:gd name="adj" fmla="val 98332"/>
            </a:avLst>
          </a:prstGeom>
          <a:solidFill>
            <a:srgbClr val="D8CFC6"/>
          </a:solidFill>
          <a:ln w="9525">
            <a:noFill/>
            <a:round/>
            <a:headEnd/>
            <a:tailEnd/>
          </a:ln>
        </p:spPr>
        <p:txBody>
          <a:bodyPr/>
          <a:lstStyle/>
          <a:p>
            <a:pPr algn="ctr"/>
            <a:endParaRPr lang="en-US"/>
          </a:p>
        </p:txBody>
      </p:sp>
      <p:sp>
        <p:nvSpPr>
          <p:cNvPr id="18" name="Rectangle 2"/>
          <p:cNvSpPr>
            <a:spLocks/>
          </p:cNvSpPr>
          <p:nvPr/>
        </p:nvSpPr>
        <p:spPr bwMode="auto">
          <a:xfrm>
            <a:off x="465138" y="692150"/>
            <a:ext cx="8226425" cy="61913"/>
          </a:xfrm>
          <a:custGeom>
            <a:avLst/>
            <a:gdLst>
              <a:gd name="T0" fmla="*/ 61574 w 8226259"/>
              <a:gd name="T1" fmla="*/ 0 h 61569"/>
              <a:gd name="T2" fmla="*/ 8227089 w 8226259"/>
              <a:gd name="T3" fmla="*/ 0 h 61569"/>
              <a:gd name="T4" fmla="*/ 8227089 w 8226259"/>
              <a:gd name="T5" fmla="*/ 3795 h 61569"/>
              <a:gd name="T6" fmla="*/ 8169205 w 8226259"/>
              <a:gd name="T7" fmla="*/ 63309 h 61569"/>
              <a:gd name="T8" fmla="*/ 0 w 8226259"/>
              <a:gd name="T9" fmla="*/ 63309 h 61569"/>
              <a:gd name="T10" fmla="*/ 61574 w 8226259"/>
              <a:gd name="T11" fmla="*/ 0 h 615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26259" h="61569">
                <a:moveTo>
                  <a:pt x="61569" y="0"/>
                </a:moveTo>
                <a:lnTo>
                  <a:pt x="8226259" y="0"/>
                </a:lnTo>
                <a:lnTo>
                  <a:pt x="8226259" y="3690"/>
                </a:lnTo>
                <a:lnTo>
                  <a:pt x="8168380" y="61569"/>
                </a:lnTo>
                <a:lnTo>
                  <a:pt x="0" y="61569"/>
                </a:lnTo>
                <a:lnTo>
                  <a:pt x="61569" y="0"/>
                </a:lnTo>
                <a:close/>
              </a:path>
            </a:pathLst>
          </a:custGeom>
          <a:solidFill>
            <a:srgbClr val="FFCC33"/>
          </a:solidFill>
          <a:ln w="9525">
            <a:noFill/>
            <a:round/>
            <a:headEnd/>
            <a:tailEnd/>
          </a:ln>
        </p:spPr>
        <p:txBody>
          <a:bodyPr/>
          <a:lstStyle/>
          <a:p>
            <a:endParaRPr lang="en-GB"/>
          </a:p>
        </p:txBody>
      </p:sp>
      <p:sp>
        <p:nvSpPr>
          <p:cNvPr id="19" name="Parallelogram 6"/>
          <p:cNvSpPr>
            <a:spLocks noChangeArrowheads="1"/>
          </p:cNvSpPr>
          <p:nvPr/>
        </p:nvSpPr>
        <p:spPr bwMode="auto">
          <a:xfrm>
            <a:off x="1133475" y="0"/>
            <a:ext cx="815975" cy="142875"/>
          </a:xfrm>
          <a:prstGeom prst="parallelogram">
            <a:avLst>
              <a:gd name="adj" fmla="val 98332"/>
            </a:avLst>
          </a:prstGeom>
          <a:solidFill>
            <a:srgbClr val="FFCC33"/>
          </a:solidFill>
          <a:ln w="9525">
            <a:noFill/>
            <a:round/>
            <a:headEnd/>
            <a:tailEnd/>
          </a:ln>
        </p:spPr>
        <p:txBody>
          <a:bodyPr/>
          <a:lstStyle/>
          <a:p>
            <a:pPr algn="ctr"/>
            <a:endParaRPr lang="en-US"/>
          </a:p>
        </p:txBody>
      </p:sp>
      <p:sp>
        <p:nvSpPr>
          <p:cNvPr id="20" name="Parallelogram 12"/>
          <p:cNvSpPr>
            <a:spLocks noChangeArrowheads="1"/>
          </p:cNvSpPr>
          <p:nvPr/>
        </p:nvSpPr>
        <p:spPr bwMode="auto">
          <a:xfrm>
            <a:off x="422275" y="0"/>
            <a:ext cx="815975" cy="142875"/>
          </a:xfrm>
          <a:prstGeom prst="parallelogram">
            <a:avLst>
              <a:gd name="adj" fmla="val 98332"/>
            </a:avLst>
          </a:prstGeom>
          <a:solidFill>
            <a:srgbClr val="D8CFC6"/>
          </a:solidFill>
          <a:ln w="9525">
            <a:noFill/>
            <a:round/>
            <a:headEnd/>
            <a:tailEnd/>
          </a:ln>
        </p:spPr>
        <p:txBody>
          <a:bodyPr/>
          <a:lstStyle/>
          <a:p>
            <a:pPr algn="ctr"/>
            <a:endParaRPr lang="en-US"/>
          </a:p>
        </p:txBody>
      </p:sp>
      <p:pic>
        <p:nvPicPr>
          <p:cNvPr id="17" name="Picture 1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5138" y="4695840"/>
            <a:ext cx="1114280" cy="440502"/>
          </a:xfrm>
          <a:prstGeom prst="rect">
            <a:avLst/>
          </a:prstGeom>
        </p:spPr>
      </p:pic>
    </p:spTree>
    <p:extLst>
      <p:ext uri="{BB962C8B-B14F-4D97-AF65-F5344CB8AC3E}">
        <p14:creationId xmlns:p14="http://schemas.microsoft.com/office/powerpoint/2010/main" val="2727708829"/>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3" r:id="rId10"/>
    <p:sldLayoutId id="2147484064" r:id="rId11"/>
  </p:sldLayoutIdLst>
  <p:transition spd="med">
    <p:wipe dir="r"/>
  </p:transition>
  <p:hf sldNum="0" hdr="0" ftr="0"/>
  <p:txStyles>
    <p:titleStyle>
      <a:lvl1pPr algn="l" rtl="0" eaLnBrk="1" fontAlgn="base" hangingPunct="1">
        <a:spcBef>
          <a:spcPct val="0"/>
        </a:spcBef>
        <a:spcAft>
          <a:spcPct val="0"/>
        </a:spcAft>
        <a:defRPr sz="2400" b="1">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69875" indent="-269875" algn="l" rtl="0" eaLnBrk="1" fontAlgn="base" hangingPunct="1">
        <a:spcBef>
          <a:spcPct val="60000"/>
        </a:spcBef>
        <a:spcAft>
          <a:spcPct val="0"/>
        </a:spcAft>
        <a:buClrTx/>
        <a:buFont typeface="Arial" panose="020B0604020202020204" pitchFamily="34" charset="0"/>
        <a:buChar char="&gt;"/>
        <a:defRPr sz="180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axis.com/support/product-security"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3E17-7E1A-4A55-B9BE-C75604C975AB}"/>
              </a:ext>
            </a:extLst>
          </p:cNvPr>
          <p:cNvSpPr>
            <a:spLocks noGrp="1"/>
          </p:cNvSpPr>
          <p:nvPr>
            <p:ph type="ctrTitle"/>
          </p:nvPr>
        </p:nvSpPr>
        <p:spPr/>
        <p:txBody>
          <a:bodyPr/>
          <a:lstStyle/>
          <a:p>
            <a:r>
              <a:rPr lang="en-US" dirty="0"/>
              <a:t>Cybersecurity</a:t>
            </a:r>
          </a:p>
        </p:txBody>
      </p:sp>
      <p:sp>
        <p:nvSpPr>
          <p:cNvPr id="3" name="Subtitle 2">
            <a:extLst>
              <a:ext uri="{FF2B5EF4-FFF2-40B4-BE49-F238E27FC236}">
                <a16:creationId xmlns:a16="http://schemas.microsoft.com/office/drawing/2014/main" id="{940E1C3E-4595-4A64-8179-45AEB9AF6569}"/>
              </a:ext>
            </a:extLst>
          </p:cNvPr>
          <p:cNvSpPr>
            <a:spLocks noGrp="1"/>
          </p:cNvSpPr>
          <p:nvPr>
            <p:ph type="subTitle" idx="1"/>
          </p:nvPr>
        </p:nvSpPr>
        <p:spPr>
          <a:xfrm>
            <a:off x="565245" y="2011277"/>
            <a:ext cx="6400800" cy="342900"/>
          </a:xfrm>
        </p:spPr>
        <p:txBody>
          <a:bodyPr/>
          <a:lstStyle/>
          <a:p>
            <a:r>
              <a:rPr lang="en-US" dirty="0"/>
              <a:t>From an Axis Communications point of view</a:t>
            </a:r>
            <a:r>
              <a:rPr lang="en-US" dirty="0">
                <a:solidFill>
                  <a:schemeClr val="tx1"/>
                </a:solidFill>
              </a:rPr>
              <a:t>.</a:t>
            </a:r>
          </a:p>
        </p:txBody>
      </p:sp>
      <p:sp>
        <p:nvSpPr>
          <p:cNvPr id="4" name="Date Placeholder 3">
            <a:extLst>
              <a:ext uri="{FF2B5EF4-FFF2-40B4-BE49-F238E27FC236}">
                <a16:creationId xmlns:a16="http://schemas.microsoft.com/office/drawing/2014/main" id="{BA559D17-15EF-4A09-8DE1-48A74C8658F3}"/>
              </a:ext>
            </a:extLst>
          </p:cNvPr>
          <p:cNvSpPr>
            <a:spLocks noGrp="1"/>
          </p:cNvSpPr>
          <p:nvPr>
            <p:ph type="dt" sz="quarter" idx="2"/>
          </p:nvPr>
        </p:nvSpPr>
        <p:spPr/>
        <p:txBody>
          <a:bodyPr/>
          <a:lstStyle/>
          <a:p>
            <a:pPr eaLnBrk="1" hangingPunct="1"/>
            <a:fld id="{63221A50-190E-495B-951B-1C42C44EF0DB}" type="datetime4">
              <a:rPr lang="en-GB" smtClean="0">
                <a:solidFill>
                  <a:srgbClr val="000000"/>
                </a:solidFill>
              </a:rPr>
              <a:pPr eaLnBrk="1" hangingPunct="1"/>
              <a:t>17 April 2019</a:t>
            </a:fld>
            <a:endParaRPr lang="en-US" sz="800" dirty="0">
              <a:solidFill>
                <a:srgbClr val="000000"/>
              </a:solidFill>
            </a:endParaRPr>
          </a:p>
        </p:txBody>
      </p:sp>
    </p:spTree>
    <p:extLst>
      <p:ext uri="{BB962C8B-B14F-4D97-AF65-F5344CB8AC3E}">
        <p14:creationId xmlns:p14="http://schemas.microsoft.com/office/powerpoint/2010/main" val="383812466"/>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622300" y="768096"/>
            <a:ext cx="4989360" cy="3589592"/>
          </a:xfrm>
        </p:spPr>
        <p:txBody>
          <a:bodyPr>
            <a:normAutofit fontScale="55000" lnSpcReduction="20000"/>
          </a:bodyPr>
          <a:lstStyle/>
          <a:p>
            <a:r>
              <a:rPr lang="en-US" dirty="0"/>
              <a:t>Firmware 7.10</a:t>
            </a:r>
          </a:p>
          <a:p>
            <a:pPr lvl="1"/>
            <a:r>
              <a:rPr lang="en-US" dirty="0"/>
              <a:t>LLDP*</a:t>
            </a:r>
          </a:p>
          <a:p>
            <a:pPr lvl="1"/>
            <a:r>
              <a:rPr lang="en-US" dirty="0"/>
              <a:t>Password strength indicator</a:t>
            </a:r>
          </a:p>
          <a:p>
            <a:r>
              <a:rPr lang="en-US" dirty="0"/>
              <a:t>Firmware 7.20</a:t>
            </a:r>
          </a:p>
          <a:p>
            <a:pPr lvl="1"/>
            <a:r>
              <a:rPr lang="en-US" dirty="0"/>
              <a:t>Default digest authentication</a:t>
            </a:r>
          </a:p>
          <a:p>
            <a:pPr lvl="1"/>
            <a:r>
              <a:rPr lang="en-US" dirty="0"/>
              <a:t>HTTPS available from start with signed certificate</a:t>
            </a:r>
          </a:p>
          <a:p>
            <a:pPr lvl="1"/>
            <a:r>
              <a:rPr lang="en-US" dirty="0"/>
              <a:t>OpenSSL and Apache web server updates</a:t>
            </a:r>
          </a:p>
          <a:p>
            <a:r>
              <a:rPr lang="en-US" dirty="0"/>
              <a:t>Firmware 7.30</a:t>
            </a:r>
          </a:p>
          <a:p>
            <a:pPr lvl="1"/>
            <a:r>
              <a:rPr lang="en-US" dirty="0"/>
              <a:t>SRTP (ARTPEC-5)</a:t>
            </a:r>
          </a:p>
          <a:p>
            <a:pPr lvl="1"/>
            <a:r>
              <a:rPr lang="en-US" dirty="0"/>
              <a:t>Disable FTP</a:t>
            </a:r>
          </a:p>
          <a:p>
            <a:pPr lvl="1"/>
            <a:r>
              <a:rPr lang="en-US" dirty="0"/>
              <a:t>Brute force delay</a:t>
            </a:r>
          </a:p>
          <a:p>
            <a:r>
              <a:rPr lang="en-US" dirty="0"/>
              <a:t>Firmware 7.40</a:t>
            </a:r>
          </a:p>
          <a:p>
            <a:pPr lvl="1"/>
            <a:r>
              <a:rPr lang="en-US" dirty="0"/>
              <a:t>SRTP (ARTPEC-6)</a:t>
            </a:r>
          </a:p>
          <a:p>
            <a:pPr lvl="1"/>
            <a:r>
              <a:rPr lang="en-US" dirty="0"/>
              <a:t>Double confirmation on user set “weak” passwords</a:t>
            </a:r>
          </a:p>
          <a:p>
            <a:r>
              <a:rPr lang="en-US" dirty="0"/>
              <a:t>Firmware 8.10</a:t>
            </a:r>
          </a:p>
          <a:p>
            <a:pPr lvl="1"/>
            <a:r>
              <a:rPr lang="en-US" dirty="0"/>
              <a:t>Apache web server update</a:t>
            </a:r>
          </a:p>
          <a:p>
            <a:r>
              <a:rPr lang="en-US" dirty="0"/>
              <a:t>Firmware 8.30</a:t>
            </a:r>
          </a:p>
          <a:p>
            <a:pPr lvl="1"/>
            <a:r>
              <a:rPr lang="en-US" dirty="0"/>
              <a:t>Cybersecurity update for SMB/CIFS overall higher level of security by default</a:t>
            </a:r>
          </a:p>
          <a:p>
            <a:pPr lvl="1"/>
            <a:r>
              <a:rPr lang="en-US" dirty="0"/>
              <a:t>Advance SD card encryption**</a:t>
            </a:r>
          </a:p>
        </p:txBody>
      </p:sp>
      <p:sp>
        <p:nvSpPr>
          <p:cNvPr id="11267" name="Title 2"/>
          <p:cNvSpPr>
            <a:spLocks noGrp="1"/>
          </p:cNvSpPr>
          <p:nvPr>
            <p:ph type="title"/>
          </p:nvPr>
        </p:nvSpPr>
        <p:spPr/>
        <p:txBody>
          <a:bodyPr/>
          <a:lstStyle/>
          <a:p>
            <a:r>
              <a:rPr lang="en-US" dirty="0"/>
              <a:t>Firmware Features (Cyber/Network)</a:t>
            </a:r>
          </a:p>
        </p:txBody>
      </p:sp>
      <p:pic>
        <p:nvPicPr>
          <p:cNvPr id="5" name="Picture 4">
            <a:extLst>
              <a:ext uri="{FF2B5EF4-FFF2-40B4-BE49-F238E27FC236}">
                <a16:creationId xmlns:a16="http://schemas.microsoft.com/office/drawing/2014/main" id="{C6D255C4-E25F-4490-B0BD-36D9B919FBBD}"/>
              </a:ext>
            </a:extLst>
          </p:cNvPr>
          <p:cNvPicPr>
            <a:picLocks noChangeAspect="1"/>
          </p:cNvPicPr>
          <p:nvPr/>
        </p:nvPicPr>
        <p:blipFill rotWithShape="1">
          <a:blip r:embed="rId3">
            <a:extLst>
              <a:ext uri="{28A0092B-C50C-407E-A947-70E740481C1C}">
                <a14:useLocalDpi xmlns:a14="http://schemas.microsoft.com/office/drawing/2010/main" val="0"/>
              </a:ext>
            </a:extLst>
          </a:blip>
          <a:srcRect t="-9047" b="9047"/>
          <a:stretch/>
        </p:blipFill>
        <p:spPr>
          <a:xfrm>
            <a:off x="5796915" y="822961"/>
            <a:ext cx="2533650" cy="1800225"/>
          </a:xfrm>
          <a:prstGeom prst="rect">
            <a:avLst/>
          </a:prstGeom>
        </p:spPr>
      </p:pic>
    </p:spTree>
    <p:extLst>
      <p:ext uri="{BB962C8B-B14F-4D97-AF65-F5344CB8AC3E}">
        <p14:creationId xmlns:p14="http://schemas.microsoft.com/office/powerpoint/2010/main" val="2967196565"/>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p:cNvSpPr>
            <a:spLocks noGrp="1"/>
          </p:cNvSpPr>
          <p:nvPr>
            <p:ph type="title"/>
          </p:nvPr>
        </p:nvSpPr>
        <p:spPr/>
        <p:txBody>
          <a:bodyPr/>
          <a:lstStyle/>
          <a:p>
            <a:r>
              <a:rPr lang="en-US"/>
              <a:t>Education Tools</a:t>
            </a:r>
            <a:endParaRPr lang="en-US" dirty="0"/>
          </a:p>
        </p:txBody>
      </p:sp>
      <p:sp>
        <p:nvSpPr>
          <p:cNvPr id="7" name="Content Placeholder 3">
            <a:extLst>
              <a:ext uri="{FF2B5EF4-FFF2-40B4-BE49-F238E27FC236}">
                <a16:creationId xmlns:a16="http://schemas.microsoft.com/office/drawing/2014/main" id="{146E8288-DD9F-4C57-AEDB-4306875733C4}"/>
              </a:ext>
            </a:extLst>
          </p:cNvPr>
          <p:cNvSpPr>
            <a:spLocks noGrp="1"/>
          </p:cNvSpPr>
          <p:nvPr>
            <p:ph idx="1"/>
          </p:nvPr>
        </p:nvSpPr>
        <p:spPr>
          <a:xfrm>
            <a:off x="516835" y="985838"/>
            <a:ext cx="4880113" cy="3253782"/>
          </a:xfrm>
        </p:spPr>
        <p:txBody>
          <a:bodyPr>
            <a:normAutofit/>
          </a:bodyPr>
          <a:lstStyle/>
          <a:p>
            <a:r>
              <a:rPr lang="en-US" dirty="0">
                <a:hlinkClick r:id="rId3"/>
              </a:rPr>
              <a:t>www.axis.com/support/product-security</a:t>
            </a:r>
            <a:r>
              <a:rPr lang="en-US" dirty="0"/>
              <a:t>  includes resources such as:</a:t>
            </a:r>
          </a:p>
          <a:p>
            <a:pPr lvl="1"/>
            <a:r>
              <a:rPr lang="en-US" dirty="0"/>
              <a:t>Cybersecurity Concepts and Technology Guide </a:t>
            </a:r>
          </a:p>
          <a:p>
            <a:pPr lvl="1"/>
            <a:r>
              <a:rPr lang="en-US" dirty="0"/>
              <a:t>Hardening Guide</a:t>
            </a:r>
          </a:p>
          <a:p>
            <a:pPr lvl="1"/>
            <a:r>
              <a:rPr lang="en-US" dirty="0"/>
              <a:t>Vulnerability Policy</a:t>
            </a:r>
          </a:p>
          <a:p>
            <a:pPr lvl="1"/>
            <a:r>
              <a:rPr lang="en-US" dirty="0"/>
              <a:t>Common Vulnerability and Exploits (CVE)</a:t>
            </a:r>
          </a:p>
          <a:p>
            <a:pPr lvl="1"/>
            <a:r>
              <a:rPr lang="en-US" dirty="0"/>
              <a:t>Axis Academy Cybersecurity Online Course</a:t>
            </a:r>
          </a:p>
        </p:txBody>
      </p:sp>
      <p:pic>
        <p:nvPicPr>
          <p:cNvPr id="8" name="Picture 7">
            <a:extLst>
              <a:ext uri="{FF2B5EF4-FFF2-40B4-BE49-F238E27FC236}">
                <a16:creationId xmlns:a16="http://schemas.microsoft.com/office/drawing/2014/main" id="{AFAA01F7-3CF8-4FAA-B984-8563808351BF}"/>
              </a:ext>
            </a:extLst>
          </p:cNvPr>
          <p:cNvPicPr>
            <a:picLocks noChangeAspect="1"/>
          </p:cNvPicPr>
          <p:nvPr/>
        </p:nvPicPr>
        <p:blipFill rotWithShape="1">
          <a:blip r:embed="rId4"/>
          <a:srcRect l="33820" t="20574" r="35281" b="6117"/>
          <a:stretch/>
        </p:blipFill>
        <p:spPr>
          <a:xfrm>
            <a:off x="5764696" y="985838"/>
            <a:ext cx="2438121" cy="3253782"/>
          </a:xfrm>
          <a:prstGeom prst="rect">
            <a:avLst/>
          </a:prstGeom>
          <a:effectLst>
            <a:outerShdw blurRad="241300" dist="38100" dir="5400000" algn="t" rotWithShape="0">
              <a:prstClr val="black">
                <a:alpha val="40000"/>
              </a:prstClr>
            </a:outerShdw>
          </a:effectLst>
        </p:spPr>
      </p:pic>
    </p:spTree>
    <p:extLst>
      <p:ext uri="{BB962C8B-B14F-4D97-AF65-F5344CB8AC3E}">
        <p14:creationId xmlns:p14="http://schemas.microsoft.com/office/powerpoint/2010/main" val="159726390"/>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p:cNvSpPr>
            <a:spLocks noGrp="1"/>
          </p:cNvSpPr>
          <p:nvPr>
            <p:ph type="title"/>
          </p:nvPr>
        </p:nvSpPr>
        <p:spPr/>
        <p:txBody>
          <a:bodyPr/>
          <a:lstStyle/>
          <a:p>
            <a:r>
              <a:rPr lang="en-US" dirty="0"/>
              <a:t>AXIS Device Manager</a:t>
            </a:r>
          </a:p>
        </p:txBody>
      </p:sp>
      <p:graphicFrame>
        <p:nvGraphicFramePr>
          <p:cNvPr id="2" name="Table 1">
            <a:extLst>
              <a:ext uri="{FF2B5EF4-FFF2-40B4-BE49-F238E27FC236}">
                <a16:creationId xmlns:a16="http://schemas.microsoft.com/office/drawing/2014/main" id="{C6C9D938-010B-4D3F-83C2-19C00170D92D}"/>
              </a:ext>
            </a:extLst>
          </p:cNvPr>
          <p:cNvGraphicFramePr>
            <a:graphicFrameLocks noGrp="1"/>
          </p:cNvGraphicFramePr>
          <p:nvPr>
            <p:extLst/>
          </p:nvPr>
        </p:nvGraphicFramePr>
        <p:xfrm>
          <a:off x="1703295" y="2899954"/>
          <a:ext cx="5507402" cy="1590494"/>
        </p:xfrm>
        <a:graphic>
          <a:graphicData uri="http://schemas.openxmlformats.org/drawingml/2006/table">
            <a:tbl>
              <a:tblPr firstRow="1" bandRow="1">
                <a:tableStyleId>{5C22544A-7EE6-4342-B048-85BDC9FD1C3A}</a:tableStyleId>
              </a:tblPr>
              <a:tblGrid>
                <a:gridCol w="1671250">
                  <a:extLst>
                    <a:ext uri="{9D8B030D-6E8A-4147-A177-3AD203B41FA5}">
                      <a16:colId xmlns:a16="http://schemas.microsoft.com/office/drawing/2014/main" val="608648959"/>
                    </a:ext>
                  </a:extLst>
                </a:gridCol>
                <a:gridCol w="1895151">
                  <a:extLst>
                    <a:ext uri="{9D8B030D-6E8A-4147-A177-3AD203B41FA5}">
                      <a16:colId xmlns:a16="http://schemas.microsoft.com/office/drawing/2014/main" val="2406081019"/>
                    </a:ext>
                  </a:extLst>
                </a:gridCol>
                <a:gridCol w="1941001">
                  <a:extLst>
                    <a:ext uri="{9D8B030D-6E8A-4147-A177-3AD203B41FA5}">
                      <a16:colId xmlns:a16="http://schemas.microsoft.com/office/drawing/2014/main" val="2528709370"/>
                    </a:ext>
                  </a:extLst>
                </a:gridCol>
              </a:tblGrid>
              <a:tr h="295094">
                <a:tc>
                  <a:txBody>
                    <a:bodyPr/>
                    <a:lstStyle/>
                    <a:p>
                      <a:r>
                        <a:rPr lang="en-GB" sz="1100" dirty="0">
                          <a:solidFill>
                            <a:schemeClr val="tx1"/>
                          </a:solidFill>
                        </a:rPr>
                        <a:t>200 devices</a:t>
                      </a:r>
                    </a:p>
                  </a:txBody>
                  <a:tcPr>
                    <a:solidFill>
                      <a:srgbClr val="D8CFC6"/>
                    </a:solidFill>
                  </a:tcPr>
                </a:tc>
                <a:tc>
                  <a:txBody>
                    <a:bodyPr/>
                    <a:lstStyle/>
                    <a:p>
                      <a:pPr algn="ctr"/>
                      <a:r>
                        <a:rPr lang="en-GB" sz="1100" dirty="0">
                          <a:solidFill>
                            <a:schemeClr val="tx1"/>
                          </a:solidFill>
                        </a:rPr>
                        <a:t>Through web interface</a:t>
                      </a:r>
                    </a:p>
                  </a:txBody>
                  <a:tcPr>
                    <a:solidFill>
                      <a:srgbClr val="D8CFC6"/>
                    </a:solidFill>
                  </a:tcPr>
                </a:tc>
                <a:tc>
                  <a:txBody>
                    <a:bodyPr/>
                    <a:lstStyle/>
                    <a:p>
                      <a:pPr algn="ctr"/>
                      <a:r>
                        <a:rPr lang="en-GB" sz="1100" dirty="0">
                          <a:solidFill>
                            <a:schemeClr val="tx1"/>
                          </a:solidFill>
                        </a:rPr>
                        <a:t>Using ADM</a:t>
                      </a:r>
                    </a:p>
                  </a:txBody>
                  <a:tcPr>
                    <a:solidFill>
                      <a:srgbClr val="D8CFC6"/>
                    </a:solidFill>
                  </a:tcPr>
                </a:tc>
                <a:extLst>
                  <a:ext uri="{0D108BD9-81ED-4DB2-BD59-A6C34878D82A}">
                    <a16:rowId xmlns:a16="http://schemas.microsoft.com/office/drawing/2014/main" val="1447266239"/>
                  </a:ext>
                </a:extLst>
              </a:tr>
              <a:tr h="242612">
                <a:tc>
                  <a:txBody>
                    <a:bodyPr/>
                    <a:lstStyle/>
                    <a:p>
                      <a:r>
                        <a:rPr lang="en-GB" sz="1100" dirty="0"/>
                        <a:t>Install ACAP</a:t>
                      </a:r>
                    </a:p>
                  </a:txBody>
                  <a:tcPr/>
                </a:tc>
                <a:tc>
                  <a:txBody>
                    <a:bodyPr/>
                    <a:lstStyle/>
                    <a:p>
                      <a:pPr algn="ctr"/>
                      <a:r>
                        <a:rPr lang="en-GB" sz="1100" dirty="0"/>
                        <a:t>400 minutes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5 minutes</a:t>
                      </a:r>
                    </a:p>
                  </a:txBody>
                  <a:tcPr/>
                </a:tc>
                <a:extLst>
                  <a:ext uri="{0D108BD9-81ED-4DB2-BD59-A6C34878D82A}">
                    <a16:rowId xmlns:a16="http://schemas.microsoft.com/office/drawing/2014/main" val="3868335025"/>
                  </a:ext>
                </a:extLst>
              </a:tr>
              <a:tr h="242612">
                <a:tc>
                  <a:txBody>
                    <a:bodyPr/>
                    <a:lstStyle/>
                    <a:p>
                      <a:r>
                        <a:rPr lang="en-GB" sz="1100" dirty="0"/>
                        <a:t>Upgrade firmware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1000 minutes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10 minutes</a:t>
                      </a:r>
                    </a:p>
                  </a:txBody>
                  <a:tcPr/>
                </a:tc>
                <a:extLst>
                  <a:ext uri="{0D108BD9-81ED-4DB2-BD59-A6C34878D82A}">
                    <a16:rowId xmlns:a16="http://schemas.microsoft.com/office/drawing/2014/main" val="2400507375"/>
                  </a:ext>
                </a:extLst>
              </a:tr>
              <a:tr h="242612">
                <a:tc>
                  <a:txBody>
                    <a:bodyPr/>
                    <a:lstStyle/>
                    <a:p>
                      <a:r>
                        <a:rPr lang="en-GB" sz="1100" dirty="0"/>
                        <a:t>Configure devices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4000 minutes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10 minutes</a:t>
                      </a:r>
                    </a:p>
                  </a:txBody>
                  <a:tcPr/>
                </a:tc>
                <a:extLst>
                  <a:ext uri="{0D108BD9-81ED-4DB2-BD59-A6C34878D82A}">
                    <a16:rowId xmlns:a16="http://schemas.microsoft.com/office/drawing/2014/main" val="1888273678"/>
                  </a:ext>
                </a:extLst>
              </a:tr>
              <a:tr h="242612">
                <a:tc>
                  <a:txBody>
                    <a:bodyPr/>
                    <a:lstStyle/>
                    <a:p>
                      <a:r>
                        <a:rPr lang="en-GB" sz="1100" dirty="0"/>
                        <a:t>Cyber harden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1000 minutes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5 minutes</a:t>
                      </a:r>
                    </a:p>
                  </a:txBody>
                  <a:tcPr/>
                </a:tc>
                <a:extLst>
                  <a:ext uri="{0D108BD9-81ED-4DB2-BD59-A6C34878D82A}">
                    <a16:rowId xmlns:a16="http://schemas.microsoft.com/office/drawing/2014/main" val="641607535"/>
                  </a:ext>
                </a:extLst>
              </a:tr>
              <a:tr h="242612">
                <a:tc>
                  <a:txBody>
                    <a:bodyPr/>
                    <a:lstStyle/>
                    <a:p>
                      <a:r>
                        <a:rPr lang="en-GB" sz="1100" b="1" dirty="0"/>
                        <a:t>∑ total</a:t>
                      </a:r>
                    </a:p>
                  </a:txBody>
                  <a:tcPr/>
                </a:tc>
                <a:tc>
                  <a:txBody>
                    <a:bodyPr/>
                    <a:lstStyle/>
                    <a:p>
                      <a:pPr algn="ctr"/>
                      <a:r>
                        <a:rPr lang="en-GB" sz="1100" b="1" dirty="0"/>
                        <a:t>106 hours</a:t>
                      </a:r>
                    </a:p>
                  </a:txBody>
                  <a:tcPr/>
                </a:tc>
                <a:tc>
                  <a:txBody>
                    <a:bodyPr/>
                    <a:lstStyle/>
                    <a:p>
                      <a:pPr algn="ctr"/>
                      <a:r>
                        <a:rPr lang="en-GB" sz="1100" b="1" dirty="0"/>
                        <a:t>30 minutes</a:t>
                      </a:r>
                    </a:p>
                  </a:txBody>
                  <a:tcPr/>
                </a:tc>
                <a:extLst>
                  <a:ext uri="{0D108BD9-81ED-4DB2-BD59-A6C34878D82A}">
                    <a16:rowId xmlns:a16="http://schemas.microsoft.com/office/drawing/2014/main" val="1936212904"/>
                  </a:ext>
                </a:extLst>
              </a:tr>
            </a:tbl>
          </a:graphicData>
        </a:graphic>
      </p:graphicFrame>
      <p:pic>
        <p:nvPicPr>
          <p:cNvPr id="2050" name="40D4CAE1-E62E-4E83-BAAE-199370633DB0" descr="DD087004-B0BD-4A21-92C9-EB75AD82607F@se">
            <a:extLst>
              <a:ext uri="{FF2B5EF4-FFF2-40B4-BE49-F238E27FC236}">
                <a16:creationId xmlns:a16="http://schemas.microsoft.com/office/drawing/2014/main" id="{B3FC8F2C-0BD9-4B49-9C29-F13A79897B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9796" y="755334"/>
            <a:ext cx="5994400" cy="214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F2CB50B-5267-4ECA-B52C-16CE5E029E6C}"/>
              </a:ext>
            </a:extLst>
          </p:cNvPr>
          <p:cNvSpPr/>
          <p:nvPr/>
        </p:nvSpPr>
        <p:spPr>
          <a:xfrm>
            <a:off x="0" y="4826189"/>
            <a:ext cx="4775199"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800" b="1" i="0" u="none" strike="noStrike" kern="1200" cap="none" spc="0" normalizeH="0" baseline="0" noProof="0" dirty="0">
                <a:ln>
                  <a:noFill/>
                </a:ln>
                <a:effectLst/>
                <a:uLnTx/>
                <a:uFillTx/>
                <a:latin typeface="Lubalin Graph ECG"/>
                <a:ea typeface="ＭＳ Ｐゴシック" pitchFamily="34" charset="-128"/>
                <a:cs typeface="+mn-cs"/>
              </a:rPr>
              <a:t>  </a:t>
            </a:r>
          </a:p>
        </p:txBody>
      </p:sp>
    </p:spTree>
    <p:extLst>
      <p:ext uri="{BB962C8B-B14F-4D97-AF65-F5344CB8AC3E}">
        <p14:creationId xmlns:p14="http://schemas.microsoft.com/office/powerpoint/2010/main" val="64241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33BBF-5AFE-4EE8-B701-0E53649C7DA5}"/>
              </a:ext>
            </a:extLst>
          </p:cNvPr>
          <p:cNvSpPr txBox="1"/>
          <p:nvPr/>
        </p:nvSpPr>
        <p:spPr>
          <a:xfrm>
            <a:off x="1536796" y="1170432"/>
            <a:ext cx="5928310" cy="1815882"/>
          </a:xfrm>
          <a:prstGeom prst="rect">
            <a:avLst/>
          </a:prstGeom>
          <a:noFill/>
        </p:spPr>
        <p:txBody>
          <a:bodyPr wrap="square" rtlCol="0">
            <a:spAutoFit/>
          </a:bodyPr>
          <a:lstStyle/>
          <a:p>
            <a:r>
              <a:rPr lang="en-US" sz="2800" dirty="0">
                <a:solidFill>
                  <a:schemeClr val="bg1"/>
                </a:solidFill>
              </a:rPr>
              <a:t>Axis has a 100% focus on cybersecurity and we are doing everything in our power to mitigate risks.</a:t>
            </a:r>
          </a:p>
        </p:txBody>
      </p:sp>
    </p:spTree>
    <p:extLst>
      <p:ext uri="{BB962C8B-B14F-4D97-AF65-F5344CB8AC3E}">
        <p14:creationId xmlns:p14="http://schemas.microsoft.com/office/powerpoint/2010/main" val="1063839500"/>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219600"/>
            <a:ext cx="8229600" cy="857250"/>
          </a:xfrm>
        </p:spPr>
        <p:txBody>
          <a:bodyPr/>
          <a:lstStyle/>
          <a:p>
            <a:r>
              <a:rPr lang="en-US" sz="2000" dirty="0"/>
              <a:t>General recommendations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03" t="13065" r="683" b="25651"/>
          <a:stretch/>
        </p:blipFill>
        <p:spPr>
          <a:xfrm>
            <a:off x="474133" y="821266"/>
            <a:ext cx="8195734" cy="3852334"/>
          </a:xfrm>
          <a:prstGeom prst="rect">
            <a:avLst/>
          </a:prstGeom>
        </p:spPr>
      </p:pic>
      <p:sp>
        <p:nvSpPr>
          <p:cNvPr id="7" name="Rectangle 6"/>
          <p:cNvSpPr/>
          <p:nvPr/>
        </p:nvSpPr>
        <p:spPr bwMode="auto">
          <a:xfrm>
            <a:off x="751331" y="1053579"/>
            <a:ext cx="3465069" cy="1689622"/>
          </a:xfrm>
          <a:prstGeom prst="rect">
            <a:avLst/>
          </a:prstGeom>
          <a:solidFill>
            <a:schemeClr val="bg1">
              <a:alpha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nvGrpSpPr>
          <p:cNvPr id="9" name="Group 8"/>
          <p:cNvGrpSpPr/>
          <p:nvPr/>
        </p:nvGrpSpPr>
        <p:grpSpPr>
          <a:xfrm>
            <a:off x="5096934" y="932021"/>
            <a:ext cx="3395134" cy="4250609"/>
            <a:chOff x="5469467" y="1016001"/>
            <a:chExt cx="2921000" cy="3657008"/>
          </a:xfrm>
        </p:grpSpPr>
        <p:sp>
          <p:nvSpPr>
            <p:cNvPr id="10" name="Oval 9"/>
            <p:cNvSpPr/>
            <p:nvPr/>
          </p:nvSpPr>
          <p:spPr bwMode="auto">
            <a:xfrm>
              <a:off x="5469467" y="1016001"/>
              <a:ext cx="2912533" cy="2912533"/>
            </a:xfrm>
            <a:prstGeom prst="ellipse">
              <a:avLst/>
            </a:prstGeom>
            <a:solidFill>
              <a:schemeClr val="tx1">
                <a:lumMod val="85000"/>
                <a:lumOff val="15000"/>
                <a:alpha val="5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1" name="Title 1"/>
            <p:cNvSpPr txBox="1">
              <a:spLocks/>
            </p:cNvSpPr>
            <p:nvPr/>
          </p:nvSpPr>
          <p:spPr>
            <a:xfrm>
              <a:off x="5469467" y="1726675"/>
              <a:ext cx="2921000" cy="1787000"/>
            </a:xfrm>
            <a:prstGeom prst="rect">
              <a:avLst/>
            </a:prstGeom>
          </p:spPr>
          <p:txBody>
            <a:bodyPr/>
            <a:lstStyle>
              <a:lvl1pPr algn="l" rtl="0" eaLnBrk="1" fontAlgn="base" hangingPunct="1">
                <a:spcBef>
                  <a:spcPct val="0"/>
                </a:spcBef>
                <a:spcAft>
                  <a:spcPct val="0"/>
                </a:spcAft>
                <a:defRPr sz="2400" b="1">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pPr algn="ctr"/>
              <a:r>
                <a:rPr lang="en-US" sz="9600" dirty="0">
                  <a:solidFill>
                    <a:schemeClr val="accent1"/>
                  </a:solidFill>
                </a:rPr>
                <a:t>95%</a:t>
              </a:r>
            </a:p>
          </p:txBody>
        </p:sp>
        <p:sp>
          <p:nvSpPr>
            <p:cNvPr id="12" name="Title 1"/>
            <p:cNvSpPr txBox="1">
              <a:spLocks/>
            </p:cNvSpPr>
            <p:nvPr/>
          </p:nvSpPr>
          <p:spPr>
            <a:xfrm>
              <a:off x="5469467" y="1435367"/>
              <a:ext cx="2921000" cy="1787000"/>
            </a:xfrm>
            <a:prstGeom prst="rect">
              <a:avLst/>
            </a:prstGeom>
          </p:spPr>
          <p:txBody>
            <a:bodyPr/>
            <a:lstStyle>
              <a:lvl1pPr algn="l" rtl="0" eaLnBrk="1" fontAlgn="base" hangingPunct="1">
                <a:spcBef>
                  <a:spcPct val="0"/>
                </a:spcBef>
                <a:spcAft>
                  <a:spcPct val="0"/>
                </a:spcAft>
                <a:defRPr sz="2400" b="1">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pPr algn="ctr"/>
              <a:r>
                <a:rPr lang="en-US" sz="3200" dirty="0">
                  <a:solidFill>
                    <a:schemeClr val="accent1"/>
                  </a:solidFill>
                </a:rPr>
                <a:t>Mitigates</a:t>
              </a:r>
            </a:p>
          </p:txBody>
        </p:sp>
        <p:sp>
          <p:nvSpPr>
            <p:cNvPr id="13" name="Title 1"/>
            <p:cNvSpPr txBox="1">
              <a:spLocks/>
            </p:cNvSpPr>
            <p:nvPr/>
          </p:nvSpPr>
          <p:spPr>
            <a:xfrm>
              <a:off x="5469467" y="2886009"/>
              <a:ext cx="2921000" cy="1787000"/>
            </a:xfrm>
            <a:prstGeom prst="rect">
              <a:avLst/>
            </a:prstGeom>
          </p:spPr>
          <p:txBody>
            <a:bodyPr/>
            <a:lstStyle>
              <a:lvl1pPr algn="l" rtl="0" eaLnBrk="1" fontAlgn="base" hangingPunct="1">
                <a:spcBef>
                  <a:spcPct val="0"/>
                </a:spcBef>
                <a:spcAft>
                  <a:spcPct val="0"/>
                </a:spcAft>
                <a:defRPr sz="2400" b="1">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pPr algn="ctr"/>
              <a:r>
                <a:rPr lang="en-US" sz="3200" dirty="0">
                  <a:solidFill>
                    <a:schemeClr val="accent1"/>
                  </a:solidFill>
                </a:rPr>
                <a:t>of all risk</a:t>
              </a:r>
            </a:p>
          </p:txBody>
        </p:sp>
      </p:grpSp>
      <p:sp>
        <p:nvSpPr>
          <p:cNvPr id="3" name="Content Placeholder 2"/>
          <p:cNvSpPr>
            <a:spLocks noGrp="1"/>
          </p:cNvSpPr>
          <p:nvPr>
            <p:ph idx="1"/>
          </p:nvPr>
        </p:nvSpPr>
        <p:spPr>
          <a:xfrm>
            <a:off x="918632" y="1197506"/>
            <a:ext cx="7881938" cy="3371850"/>
          </a:xfrm>
        </p:spPr>
        <p:txBody>
          <a:bodyPr>
            <a:normAutofit/>
          </a:bodyPr>
          <a:lstStyle/>
          <a:p>
            <a:r>
              <a:rPr lang="en-US" dirty="0"/>
              <a:t>Account policy</a:t>
            </a:r>
          </a:p>
          <a:p>
            <a:pPr lvl="0"/>
            <a:r>
              <a:rPr lang="en-US" dirty="0"/>
              <a:t>Password policy</a:t>
            </a:r>
          </a:p>
          <a:p>
            <a:pPr lvl="0"/>
            <a:r>
              <a:rPr lang="en-US" dirty="0"/>
              <a:t>Keep system up to date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07526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21" t="1715" r="6417" b="-417"/>
          <a:stretch/>
        </p:blipFill>
        <p:spPr>
          <a:xfrm>
            <a:off x="474135" y="838200"/>
            <a:ext cx="5685367" cy="3835399"/>
          </a:xfrm>
          <a:prstGeom prst="rect">
            <a:avLst/>
          </a:prstGeom>
        </p:spPr>
      </p:pic>
      <p:sp>
        <p:nvSpPr>
          <p:cNvPr id="7" name="Snip Single Corner Rectangle 6"/>
          <p:cNvSpPr/>
          <p:nvPr/>
        </p:nvSpPr>
        <p:spPr bwMode="auto">
          <a:xfrm>
            <a:off x="4182528" y="1405462"/>
            <a:ext cx="4504272" cy="2489199"/>
          </a:xfrm>
          <a:prstGeom prst="snip1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360000" y="219600"/>
            <a:ext cx="8229600" cy="857250"/>
          </a:xfrm>
        </p:spPr>
        <p:txBody>
          <a:bodyPr>
            <a:normAutofit/>
          </a:bodyPr>
          <a:lstStyle/>
          <a:p>
            <a:r>
              <a:rPr lang="en-US" sz="2000" dirty="0"/>
              <a:t>S</a:t>
            </a:r>
            <a:r>
              <a:rPr lang="en-US" sz="2000" baseline="0" dirty="0"/>
              <a:t>mall  organizations</a:t>
            </a:r>
            <a:endParaRPr lang="en-US" sz="2000" dirty="0"/>
          </a:p>
        </p:txBody>
      </p:sp>
      <p:sp>
        <p:nvSpPr>
          <p:cNvPr id="3" name="Content Placeholder 2"/>
          <p:cNvSpPr>
            <a:spLocks noGrp="1"/>
          </p:cNvSpPr>
          <p:nvPr>
            <p:ph idx="1"/>
          </p:nvPr>
        </p:nvSpPr>
        <p:spPr>
          <a:xfrm>
            <a:off x="4423827" y="1570036"/>
            <a:ext cx="4246035" cy="3675062"/>
          </a:xfrm>
        </p:spPr>
        <p:txBody>
          <a:bodyPr>
            <a:normAutofit/>
          </a:bodyPr>
          <a:lstStyle/>
          <a:p>
            <a:pPr marL="0" indent="0">
              <a:buNone/>
            </a:pPr>
            <a:r>
              <a:rPr lang="en-US" sz="2400" b="1" dirty="0">
                <a:solidFill>
                  <a:srgbClr val="000000"/>
                </a:solidFill>
                <a:cs typeface="ＭＳ Ｐゴシック" charset="0"/>
              </a:rPr>
              <a:t>Recommendations </a:t>
            </a:r>
            <a:endParaRPr lang="en-US" sz="2400" dirty="0"/>
          </a:p>
          <a:p>
            <a:r>
              <a:rPr lang="en-US" dirty="0"/>
              <a:t>Follow general recommendations</a:t>
            </a:r>
          </a:p>
          <a:p>
            <a:r>
              <a:rPr lang="en-US" dirty="0"/>
              <a:t>Use passphrases </a:t>
            </a:r>
          </a:p>
          <a:p>
            <a:r>
              <a:rPr lang="en-US" dirty="0"/>
              <a:t>Don’t expose the camera to the internet</a:t>
            </a:r>
          </a:p>
          <a:p>
            <a:pPr marL="0" indent="0">
              <a:buNone/>
            </a:pPr>
            <a:endParaRPr lang="en-US" dirty="0"/>
          </a:p>
        </p:txBody>
      </p:sp>
    </p:spTree>
    <p:extLst>
      <p:ext uri="{BB962C8B-B14F-4D97-AF65-F5344CB8AC3E}">
        <p14:creationId xmlns:p14="http://schemas.microsoft.com/office/powerpoint/2010/main" val="1045671184"/>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212" t="2635" r="3972" b="1251"/>
          <a:stretch/>
        </p:blipFill>
        <p:spPr>
          <a:xfrm>
            <a:off x="3492500" y="838200"/>
            <a:ext cx="5194300" cy="3835400"/>
          </a:xfrm>
          <a:prstGeom prst="rect">
            <a:avLst/>
          </a:prstGeom>
        </p:spPr>
      </p:pic>
      <p:sp>
        <p:nvSpPr>
          <p:cNvPr id="6" name="Snip Single Corner Rectangle 5"/>
          <p:cNvSpPr/>
          <p:nvPr/>
        </p:nvSpPr>
        <p:spPr bwMode="auto">
          <a:xfrm>
            <a:off x="457200" y="1100653"/>
            <a:ext cx="4334933" cy="3149613"/>
          </a:xfrm>
          <a:prstGeom prst="snip1Rect">
            <a:avLst>
              <a:gd name="adj" fmla="val 13441"/>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360000" y="219600"/>
            <a:ext cx="8229600" cy="857250"/>
          </a:xfrm>
        </p:spPr>
        <p:txBody>
          <a:bodyPr>
            <a:normAutofit/>
          </a:bodyPr>
          <a:lstStyle/>
          <a:p>
            <a:r>
              <a:rPr lang="en-US" sz="2000" baseline="0" dirty="0"/>
              <a:t>Business organizations</a:t>
            </a:r>
            <a:endParaRPr lang="en-US" sz="2000" dirty="0"/>
          </a:p>
        </p:txBody>
      </p:sp>
      <p:sp>
        <p:nvSpPr>
          <p:cNvPr id="3" name="Content Placeholder 2"/>
          <p:cNvSpPr>
            <a:spLocks noGrp="1"/>
          </p:cNvSpPr>
          <p:nvPr>
            <p:ph idx="1"/>
          </p:nvPr>
        </p:nvSpPr>
        <p:spPr>
          <a:xfrm>
            <a:off x="681568" y="1252524"/>
            <a:ext cx="4229101" cy="4132262"/>
          </a:xfrm>
        </p:spPr>
        <p:txBody>
          <a:bodyPr>
            <a:normAutofit/>
          </a:bodyPr>
          <a:lstStyle/>
          <a:p>
            <a:pPr marL="0" indent="0">
              <a:buNone/>
            </a:pPr>
            <a:r>
              <a:rPr lang="en-US" sz="2400" b="1" dirty="0">
                <a:solidFill>
                  <a:srgbClr val="000000"/>
                </a:solidFill>
                <a:cs typeface="ＭＳ Ｐゴシック" charset="0"/>
              </a:rPr>
              <a:t>Recommendations</a:t>
            </a:r>
            <a:r>
              <a:rPr lang="en-US" b="1" dirty="0"/>
              <a:t>	</a:t>
            </a:r>
          </a:p>
          <a:p>
            <a:pPr marL="0" indent="0">
              <a:buNone/>
            </a:pPr>
            <a:r>
              <a:rPr lang="en-US" b="1" dirty="0"/>
              <a:t>Follow general recommendations +</a:t>
            </a:r>
          </a:p>
          <a:p>
            <a:r>
              <a:rPr lang="en-US" dirty="0"/>
              <a:t>Define a policy for video system</a:t>
            </a:r>
          </a:p>
          <a:p>
            <a:r>
              <a:rPr lang="en-US" dirty="0"/>
              <a:t>Basic risk assessment</a:t>
            </a:r>
          </a:p>
          <a:p>
            <a:r>
              <a:rPr lang="en-US" dirty="0"/>
              <a:t>Isolate video system (if possible)</a:t>
            </a:r>
          </a:p>
          <a:p>
            <a:r>
              <a:rPr lang="en-US" dirty="0"/>
              <a:t>Follow vendor guidelines</a:t>
            </a:r>
          </a:p>
          <a:p>
            <a:pPr marL="0" indent="0">
              <a:buNone/>
            </a:pPr>
            <a:endParaRPr lang="en-US" dirty="0"/>
          </a:p>
          <a:p>
            <a:endParaRPr lang="en-US" dirty="0"/>
          </a:p>
        </p:txBody>
      </p:sp>
    </p:spTree>
    <p:extLst>
      <p:ext uri="{BB962C8B-B14F-4D97-AF65-F5344CB8AC3E}">
        <p14:creationId xmlns:p14="http://schemas.microsoft.com/office/powerpoint/2010/main" val="3044260373"/>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nip Single Corner Rectangle 21"/>
          <p:cNvSpPr/>
          <p:nvPr/>
        </p:nvSpPr>
        <p:spPr bwMode="auto">
          <a:xfrm>
            <a:off x="6119126" y="948288"/>
            <a:ext cx="2618473" cy="2048911"/>
          </a:xfrm>
          <a:prstGeom prst="snip1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1" name="Snip Single Corner Rectangle 20"/>
          <p:cNvSpPr/>
          <p:nvPr/>
        </p:nvSpPr>
        <p:spPr bwMode="auto">
          <a:xfrm>
            <a:off x="440266" y="948289"/>
            <a:ext cx="2853267" cy="2065844"/>
          </a:xfrm>
          <a:prstGeom prst="snip1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360000" y="219600"/>
            <a:ext cx="8229600" cy="857250"/>
          </a:xfrm>
        </p:spPr>
        <p:txBody>
          <a:bodyPr>
            <a:normAutofit/>
          </a:bodyPr>
          <a:lstStyle/>
          <a:p>
            <a:r>
              <a:rPr lang="en-US" sz="2000" dirty="0"/>
              <a:t>Common mistakes that increase risk</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940" t="13144" r="10759" b="3164"/>
          <a:stretch/>
        </p:blipFill>
        <p:spPr>
          <a:xfrm>
            <a:off x="6119126" y="2896521"/>
            <a:ext cx="2610453" cy="176861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7372" t="425" r="5210" b="9737"/>
          <a:stretch/>
        </p:blipFill>
        <p:spPr>
          <a:xfrm>
            <a:off x="3412064" y="2884380"/>
            <a:ext cx="2610453" cy="17892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267" y="2841842"/>
            <a:ext cx="2857244" cy="1835779"/>
          </a:xfrm>
          <a:prstGeom prst="rect">
            <a:avLst/>
          </a:prstGeom>
        </p:spPr>
      </p:pic>
      <p:sp>
        <p:nvSpPr>
          <p:cNvPr id="13" name="Content Placeholder 2"/>
          <p:cNvSpPr txBox="1">
            <a:spLocks/>
          </p:cNvSpPr>
          <p:nvPr/>
        </p:nvSpPr>
        <p:spPr bwMode="auto">
          <a:xfrm>
            <a:off x="622301" y="990072"/>
            <a:ext cx="2290233" cy="474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60000"/>
              </a:spcBef>
              <a:spcAft>
                <a:spcPct val="0"/>
              </a:spcAft>
              <a:buClrTx/>
              <a:buFont typeface="Arial" panose="020B0604020202020204" pitchFamily="34" charset="0"/>
              <a:buChar char="&gt;"/>
              <a:defRPr sz="180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a:lstStyle>
          <a:p>
            <a:pPr marL="0" indent="0">
              <a:buFont typeface="Arial" panose="020B0604020202020204" pitchFamily="34" charset="0"/>
              <a:buNone/>
            </a:pPr>
            <a:r>
              <a:rPr lang="en-US" b="1" dirty="0"/>
              <a:t>Small business</a:t>
            </a:r>
          </a:p>
        </p:txBody>
      </p:sp>
      <p:sp>
        <p:nvSpPr>
          <p:cNvPr id="15" name="Snip Single Corner Rectangle 14"/>
          <p:cNvSpPr/>
          <p:nvPr/>
        </p:nvSpPr>
        <p:spPr bwMode="auto">
          <a:xfrm>
            <a:off x="3403597" y="948289"/>
            <a:ext cx="2624669" cy="2404511"/>
          </a:xfrm>
          <a:prstGeom prst="snip1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6" name="Content Placeholder 2"/>
          <p:cNvSpPr txBox="1">
            <a:spLocks/>
          </p:cNvSpPr>
          <p:nvPr/>
        </p:nvSpPr>
        <p:spPr bwMode="auto">
          <a:xfrm>
            <a:off x="3522132" y="990073"/>
            <a:ext cx="2472267" cy="677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60000"/>
              </a:spcBef>
              <a:spcAft>
                <a:spcPct val="0"/>
              </a:spcAft>
              <a:buClrTx/>
              <a:buFont typeface="Arial" panose="020B0604020202020204" pitchFamily="34" charset="0"/>
              <a:buChar char="&gt;"/>
              <a:defRPr sz="180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a:lstStyle>
          <a:p>
            <a:pPr marL="0" indent="0">
              <a:buNone/>
            </a:pPr>
            <a:r>
              <a:rPr lang="en-US" b="1" dirty="0"/>
              <a:t>Business organizations</a:t>
            </a:r>
          </a:p>
        </p:txBody>
      </p:sp>
      <p:sp>
        <p:nvSpPr>
          <p:cNvPr id="18" name="Content Placeholder 2"/>
          <p:cNvSpPr txBox="1">
            <a:spLocks/>
          </p:cNvSpPr>
          <p:nvPr/>
        </p:nvSpPr>
        <p:spPr bwMode="auto">
          <a:xfrm>
            <a:off x="6328832" y="1023940"/>
            <a:ext cx="1993901" cy="627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269875" indent="-269875" algn="l" rtl="0" eaLnBrk="1" fontAlgn="base" hangingPunct="1">
              <a:spcBef>
                <a:spcPct val="60000"/>
              </a:spcBef>
              <a:spcAft>
                <a:spcPct val="0"/>
              </a:spcAft>
              <a:buClrTx/>
              <a:buFont typeface="Arial" panose="020B0604020202020204" pitchFamily="34" charset="0"/>
              <a:buChar char="&gt;"/>
              <a:defRPr sz="180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a:lstStyle>
          <a:p>
            <a:pPr marL="0" indent="0">
              <a:buNone/>
            </a:pPr>
            <a:r>
              <a:rPr lang="en-US" b="1" dirty="0"/>
              <a:t>Critical infrastructure</a:t>
            </a:r>
          </a:p>
        </p:txBody>
      </p:sp>
      <p:sp>
        <p:nvSpPr>
          <p:cNvPr id="14" name="Content Placeholder 2"/>
          <p:cNvSpPr txBox="1">
            <a:spLocks/>
          </p:cNvSpPr>
          <p:nvPr/>
        </p:nvSpPr>
        <p:spPr bwMode="auto">
          <a:xfrm>
            <a:off x="622301" y="1794404"/>
            <a:ext cx="2290233" cy="347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60000"/>
              </a:spcBef>
              <a:spcAft>
                <a:spcPct val="0"/>
              </a:spcAft>
              <a:buClrTx/>
              <a:buFont typeface="Arial" panose="020B0604020202020204" pitchFamily="34" charset="0"/>
              <a:buChar char="&gt;"/>
              <a:defRPr sz="180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a:lstStyle>
          <a:p>
            <a:r>
              <a:rPr lang="en-US" sz="1200" dirty="0"/>
              <a:t>Using default password</a:t>
            </a:r>
          </a:p>
        </p:txBody>
      </p:sp>
      <p:sp>
        <p:nvSpPr>
          <p:cNvPr id="17" name="Content Placeholder 2"/>
          <p:cNvSpPr txBox="1">
            <a:spLocks/>
          </p:cNvSpPr>
          <p:nvPr/>
        </p:nvSpPr>
        <p:spPr bwMode="auto">
          <a:xfrm>
            <a:off x="622301" y="1354139"/>
            <a:ext cx="2290233" cy="533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60000"/>
              </a:spcBef>
              <a:spcAft>
                <a:spcPct val="0"/>
              </a:spcAft>
              <a:buClrTx/>
              <a:buFont typeface="Arial" panose="020B0604020202020204" pitchFamily="34" charset="0"/>
              <a:buChar char="&gt;"/>
              <a:defRPr sz="180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a:lstStyle>
          <a:p>
            <a:r>
              <a:rPr lang="en-US" sz="1200" dirty="0"/>
              <a:t>Exposing camera to the Internet</a:t>
            </a:r>
          </a:p>
        </p:txBody>
      </p:sp>
      <p:sp>
        <p:nvSpPr>
          <p:cNvPr id="19" name="Content Placeholder 2"/>
          <p:cNvSpPr txBox="1">
            <a:spLocks/>
          </p:cNvSpPr>
          <p:nvPr/>
        </p:nvSpPr>
        <p:spPr bwMode="auto">
          <a:xfrm>
            <a:off x="3505198" y="1608138"/>
            <a:ext cx="2472267" cy="339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60000"/>
              </a:spcBef>
              <a:spcAft>
                <a:spcPct val="0"/>
              </a:spcAft>
              <a:buClrTx/>
              <a:buFont typeface="Arial" panose="020B0604020202020204" pitchFamily="34" charset="0"/>
              <a:buChar char="&gt;"/>
              <a:defRPr sz="180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a:lstStyle>
          <a:p>
            <a:r>
              <a:rPr lang="en-US" sz="1200" dirty="0"/>
              <a:t>Poor physical protection</a:t>
            </a:r>
            <a:endParaRPr lang="en-US" dirty="0"/>
          </a:p>
        </p:txBody>
      </p:sp>
      <p:sp>
        <p:nvSpPr>
          <p:cNvPr id="20" name="Content Placeholder 2"/>
          <p:cNvSpPr txBox="1">
            <a:spLocks/>
          </p:cNvSpPr>
          <p:nvPr/>
        </p:nvSpPr>
        <p:spPr bwMode="auto">
          <a:xfrm>
            <a:off x="3505198" y="1819805"/>
            <a:ext cx="2472267" cy="398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60000"/>
              </a:spcBef>
              <a:spcAft>
                <a:spcPct val="0"/>
              </a:spcAft>
              <a:buClrTx/>
              <a:buFont typeface="Arial" panose="020B0604020202020204" pitchFamily="34" charset="0"/>
              <a:buChar char="&gt;"/>
              <a:defRPr sz="180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a:lstStyle>
          <a:p>
            <a:r>
              <a:rPr lang="en-US" sz="1200" dirty="0"/>
              <a:t>Single camera account</a:t>
            </a:r>
            <a:endParaRPr lang="en-US" dirty="0"/>
          </a:p>
        </p:txBody>
      </p:sp>
      <p:sp>
        <p:nvSpPr>
          <p:cNvPr id="23" name="Content Placeholder 2"/>
          <p:cNvSpPr txBox="1">
            <a:spLocks/>
          </p:cNvSpPr>
          <p:nvPr/>
        </p:nvSpPr>
        <p:spPr bwMode="auto">
          <a:xfrm>
            <a:off x="3505198" y="2937401"/>
            <a:ext cx="2472267" cy="330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60000"/>
              </a:spcBef>
              <a:spcAft>
                <a:spcPct val="0"/>
              </a:spcAft>
              <a:buClrTx/>
              <a:buFont typeface="Arial" panose="020B0604020202020204" pitchFamily="34" charset="0"/>
              <a:buChar char="&gt;"/>
              <a:defRPr sz="180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a:lstStyle>
          <a:p>
            <a:r>
              <a:rPr lang="en-US" sz="1200" dirty="0"/>
              <a:t>No network isolation</a:t>
            </a:r>
            <a:endParaRPr lang="en-US" dirty="0"/>
          </a:p>
        </p:txBody>
      </p:sp>
      <p:sp>
        <p:nvSpPr>
          <p:cNvPr id="24" name="Content Placeholder 2"/>
          <p:cNvSpPr txBox="1">
            <a:spLocks/>
          </p:cNvSpPr>
          <p:nvPr/>
        </p:nvSpPr>
        <p:spPr bwMode="auto">
          <a:xfrm>
            <a:off x="3505198" y="2052633"/>
            <a:ext cx="2472267" cy="368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60000"/>
              </a:spcBef>
              <a:spcAft>
                <a:spcPct val="0"/>
              </a:spcAft>
              <a:buClrTx/>
              <a:buFont typeface="Arial" panose="020B0604020202020204" pitchFamily="34" charset="0"/>
              <a:buChar char="&gt;"/>
              <a:defRPr sz="180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a:lstStyle>
          <a:p>
            <a:r>
              <a:rPr lang="en-US" sz="1200" dirty="0"/>
              <a:t>Bad passwords</a:t>
            </a:r>
            <a:endParaRPr lang="en-US" dirty="0"/>
          </a:p>
        </p:txBody>
      </p:sp>
      <p:sp>
        <p:nvSpPr>
          <p:cNvPr id="25" name="Content Placeholder 2"/>
          <p:cNvSpPr txBox="1">
            <a:spLocks/>
          </p:cNvSpPr>
          <p:nvPr/>
        </p:nvSpPr>
        <p:spPr bwMode="auto">
          <a:xfrm>
            <a:off x="3505198" y="2285468"/>
            <a:ext cx="2472267" cy="305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60000"/>
              </a:spcBef>
              <a:spcAft>
                <a:spcPct val="0"/>
              </a:spcAft>
              <a:buClrTx/>
              <a:buFont typeface="Arial" panose="020B0604020202020204" pitchFamily="34" charset="0"/>
              <a:buChar char="&gt;"/>
              <a:defRPr sz="180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a:lstStyle>
          <a:p>
            <a:r>
              <a:rPr lang="en-US" sz="1200" dirty="0"/>
              <a:t>Single server account</a:t>
            </a:r>
            <a:endParaRPr lang="en-US" dirty="0"/>
          </a:p>
        </p:txBody>
      </p:sp>
      <p:sp>
        <p:nvSpPr>
          <p:cNvPr id="26" name="Content Placeholder 2"/>
          <p:cNvSpPr txBox="1">
            <a:spLocks/>
          </p:cNvSpPr>
          <p:nvPr/>
        </p:nvSpPr>
        <p:spPr bwMode="auto">
          <a:xfrm>
            <a:off x="3505199" y="2514067"/>
            <a:ext cx="2336802" cy="49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60000"/>
              </a:spcBef>
              <a:spcAft>
                <a:spcPct val="0"/>
              </a:spcAft>
              <a:buClrTx/>
              <a:buFont typeface="Arial" panose="020B0604020202020204" pitchFamily="34" charset="0"/>
              <a:buChar char="&gt;"/>
              <a:defRPr sz="180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a:lstStyle>
          <a:p>
            <a:r>
              <a:rPr lang="en-US" sz="1200" dirty="0"/>
              <a:t>User applications installed on VMS server</a:t>
            </a:r>
            <a:endParaRPr lang="en-US" dirty="0"/>
          </a:p>
        </p:txBody>
      </p:sp>
      <p:sp>
        <p:nvSpPr>
          <p:cNvPr id="27" name="Content Placeholder 2"/>
          <p:cNvSpPr txBox="1">
            <a:spLocks/>
          </p:cNvSpPr>
          <p:nvPr/>
        </p:nvSpPr>
        <p:spPr bwMode="auto">
          <a:xfrm>
            <a:off x="6328832" y="1642005"/>
            <a:ext cx="1993901" cy="703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60000"/>
              </a:spcBef>
              <a:spcAft>
                <a:spcPct val="0"/>
              </a:spcAft>
              <a:buClrTx/>
              <a:buFont typeface="Arial" panose="020B0604020202020204" pitchFamily="34" charset="0"/>
              <a:buChar char="&gt;"/>
              <a:defRPr sz="180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a:lstStyle>
          <a:p>
            <a:r>
              <a:rPr lang="en-US" sz="1200" dirty="0"/>
              <a:t>Poor cyber supply chain audit</a:t>
            </a:r>
          </a:p>
        </p:txBody>
      </p:sp>
    </p:spTree>
    <p:extLst>
      <p:ext uri="{BB962C8B-B14F-4D97-AF65-F5344CB8AC3E}">
        <p14:creationId xmlns:p14="http://schemas.microsoft.com/office/powerpoint/2010/main" val="128249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17" grpId="0"/>
      <p:bldP spid="19" grpId="0"/>
      <p:bldP spid="20"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8D6BFB-7C8A-48F6-A1CC-874C20C3F775}"/>
              </a:ext>
            </a:extLst>
          </p:cNvPr>
          <p:cNvSpPr txBox="1"/>
          <p:nvPr/>
        </p:nvSpPr>
        <p:spPr>
          <a:xfrm>
            <a:off x="503238" y="268288"/>
            <a:ext cx="8208962" cy="46166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The end user’s responsibilities</a:t>
            </a:r>
          </a:p>
        </p:txBody>
      </p:sp>
      <p:sp>
        <p:nvSpPr>
          <p:cNvPr id="7" name="Content Placeholder 6">
            <a:extLst>
              <a:ext uri="{FF2B5EF4-FFF2-40B4-BE49-F238E27FC236}">
                <a16:creationId xmlns:a16="http://schemas.microsoft.com/office/drawing/2014/main" id="{7D379E29-FA58-4EB1-8985-67F8F1683C6A}"/>
              </a:ext>
            </a:extLst>
          </p:cNvPr>
          <p:cNvSpPr>
            <a:spLocks noGrp="1"/>
          </p:cNvSpPr>
          <p:nvPr>
            <p:ph idx="1"/>
          </p:nvPr>
        </p:nvSpPr>
        <p:spPr/>
        <p:txBody>
          <a:bodyPr>
            <a:normAutofit/>
          </a:bodyPr>
          <a:lstStyle/>
          <a:p>
            <a:r>
              <a:rPr lang="en-US">
                <a:latin typeface="Lubalin Graph ECG" panose="02060502020205020404" pitchFamily="18" charset="0"/>
              </a:rPr>
              <a:t>Hardware </a:t>
            </a:r>
            <a:r>
              <a:rPr lang="en-US" dirty="0">
                <a:latin typeface="Lubalin Graph ECG" panose="02060502020205020404" pitchFamily="18" charset="0"/>
              </a:rPr>
              <a:t>and software maintenance</a:t>
            </a:r>
          </a:p>
          <a:p>
            <a:r>
              <a:rPr lang="en-US" dirty="0">
                <a:latin typeface="Lubalin Graph ECG" panose="02060502020205020404" pitchFamily="18" charset="0"/>
              </a:rPr>
              <a:t>Paying for both !</a:t>
            </a:r>
          </a:p>
          <a:p>
            <a:r>
              <a:rPr lang="en-US" dirty="0">
                <a:latin typeface="Lubalin Graph ECG" panose="02060502020205020404" pitchFamily="18" charset="0"/>
              </a:rPr>
              <a:t>Work with the internal IT</a:t>
            </a:r>
          </a:p>
          <a:p>
            <a:r>
              <a:rPr lang="en-US" dirty="0">
                <a:latin typeface="Lubalin Graph ECG" panose="02060502020205020404" pitchFamily="18" charset="0"/>
              </a:rPr>
              <a:t>Stay away from cheap devices</a:t>
            </a:r>
          </a:p>
          <a:p>
            <a:r>
              <a:rPr lang="en-US" dirty="0">
                <a:latin typeface="Lubalin Graph ECG" panose="02060502020205020404" pitchFamily="18" charset="0"/>
              </a:rPr>
              <a:t>Make an inventory !</a:t>
            </a:r>
          </a:p>
          <a:p>
            <a:r>
              <a:rPr lang="en-US" dirty="0">
                <a:latin typeface="Lubalin Graph ECG" panose="02060502020205020404" pitchFamily="18" charset="0"/>
              </a:rPr>
              <a:t>Overall responsibility for organization’s cybersecurity (this can be transferred to consultants, etc.)</a:t>
            </a:r>
          </a:p>
          <a:p>
            <a:endParaRPr lang="en-US" dirty="0">
              <a:latin typeface="Lubalin Graph ECG" panose="02060502020205020404" pitchFamily="18" charset="0"/>
            </a:endParaRPr>
          </a:p>
        </p:txBody>
      </p:sp>
    </p:spTree>
    <p:extLst>
      <p:ext uri="{BB962C8B-B14F-4D97-AF65-F5344CB8AC3E}">
        <p14:creationId xmlns:p14="http://schemas.microsoft.com/office/powerpoint/2010/main" val="310086353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8D6BFB-7C8A-48F6-A1CC-874C20C3F775}"/>
              </a:ext>
            </a:extLst>
          </p:cNvPr>
          <p:cNvSpPr txBox="1"/>
          <p:nvPr/>
        </p:nvSpPr>
        <p:spPr>
          <a:xfrm>
            <a:off x="503238" y="268288"/>
            <a:ext cx="8208962" cy="46166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The integrator’s responsibilities</a:t>
            </a:r>
          </a:p>
        </p:txBody>
      </p:sp>
      <p:sp>
        <p:nvSpPr>
          <p:cNvPr id="4" name="Rectangle: Single Corner Snipped 3">
            <a:extLst>
              <a:ext uri="{FF2B5EF4-FFF2-40B4-BE49-F238E27FC236}">
                <a16:creationId xmlns:a16="http://schemas.microsoft.com/office/drawing/2014/main" id="{564516C6-2CF4-4A65-9DDE-50605DB94162}"/>
              </a:ext>
            </a:extLst>
          </p:cNvPr>
          <p:cNvSpPr/>
          <p:nvPr/>
        </p:nvSpPr>
        <p:spPr bwMode="auto">
          <a:xfrm>
            <a:off x="503238" y="1105593"/>
            <a:ext cx="2389591" cy="3240000"/>
          </a:xfrm>
          <a:prstGeom prst="snip1Rect">
            <a:avLst/>
          </a:prstGeom>
          <a:solidFill>
            <a:srgbClr val="D8CFC6"/>
          </a:solidFill>
          <a:ln w="9525" cap="flat" cmpd="sng" algn="ctr">
            <a:solidFill>
              <a:schemeClr val="accent3"/>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Internal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endParaRPr>
          </a:p>
          <a:p>
            <a:pPr marL="342900" marR="0" lvl="0" indent="-160338"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Education &amp; Training</a:t>
            </a:r>
          </a:p>
          <a:p>
            <a:pPr marL="342900" marR="0" lvl="0" indent="-160338"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Documentation</a:t>
            </a:r>
          </a:p>
          <a:p>
            <a:pPr marL="342900" marR="0" lvl="0" indent="-160338"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Secure own devices</a:t>
            </a:r>
          </a:p>
          <a:p>
            <a:pPr marL="342900" marR="0" lvl="0" indent="-160338" algn="l" defTabSz="914400" rtl="0" eaLnBrk="1" fontAlgn="base" latinLnBrk="0" hangingPunct="1">
              <a:lnSpc>
                <a:spcPct val="150000"/>
              </a:lnSpc>
              <a:spcBef>
                <a:spcPct val="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endParaRPr>
          </a:p>
        </p:txBody>
      </p:sp>
      <p:sp>
        <p:nvSpPr>
          <p:cNvPr id="5" name="Rectangle: Single Corner Snipped 4">
            <a:extLst>
              <a:ext uri="{FF2B5EF4-FFF2-40B4-BE49-F238E27FC236}">
                <a16:creationId xmlns:a16="http://schemas.microsoft.com/office/drawing/2014/main" id="{E5339F62-7BC2-4793-A193-9398465C6143}"/>
              </a:ext>
            </a:extLst>
          </p:cNvPr>
          <p:cNvSpPr/>
          <p:nvPr/>
        </p:nvSpPr>
        <p:spPr bwMode="auto">
          <a:xfrm>
            <a:off x="3412924" y="1105593"/>
            <a:ext cx="2389591" cy="3240000"/>
          </a:xfrm>
          <a:prstGeom prst="snip1Rect">
            <a:avLst/>
          </a:prstGeom>
          <a:solidFill>
            <a:srgbClr val="D60C8C"/>
          </a:solidFill>
          <a:ln w="9525" cap="flat" cmpd="sng" algn="ctr">
            <a:solidFill>
              <a:schemeClr val="accent3"/>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External</a:t>
            </a:r>
          </a:p>
          <a:p>
            <a:pPr marL="342900" marR="0" lvl="0" indent="-342900" algn="l" defTabSz="914400" rtl="0" eaLnBrk="1" fontAlgn="base" latinLnBrk="0" hangingPunct="1">
              <a:lnSpc>
                <a:spcPct val="150000"/>
              </a:lnSpc>
              <a:spcBef>
                <a:spcPct val="0"/>
              </a:spcBef>
              <a:spcAft>
                <a:spcPct val="0"/>
              </a:spcAft>
              <a:buClrTx/>
              <a:buSzTx/>
              <a:buFontTx/>
              <a:buChar char="-"/>
              <a:tabLst/>
              <a:defRPr/>
            </a:pPr>
            <a:endPar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endParaRPr>
          </a:p>
          <a:p>
            <a:pPr marL="342900" marR="0" lvl="0" indent="-160338"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Secure passwords</a:t>
            </a:r>
          </a:p>
          <a:p>
            <a:pPr marL="342900" marR="0" lvl="0" indent="-160338"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Remote monitoring</a:t>
            </a:r>
          </a:p>
          <a:p>
            <a:pPr marL="342900" marR="0" lvl="0" indent="-160338"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IT services</a:t>
            </a:r>
            <a:endPar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endParaRPr>
          </a:p>
        </p:txBody>
      </p:sp>
      <p:sp>
        <p:nvSpPr>
          <p:cNvPr id="6" name="Rectangle: Single Corner Snipped 5">
            <a:extLst>
              <a:ext uri="{FF2B5EF4-FFF2-40B4-BE49-F238E27FC236}">
                <a16:creationId xmlns:a16="http://schemas.microsoft.com/office/drawing/2014/main" id="{3B9DEE92-2B3E-4B68-B823-3CCBD463CC8F}"/>
              </a:ext>
            </a:extLst>
          </p:cNvPr>
          <p:cNvSpPr/>
          <p:nvPr/>
        </p:nvSpPr>
        <p:spPr bwMode="auto">
          <a:xfrm>
            <a:off x="6322609" y="1105593"/>
            <a:ext cx="2389591" cy="3240000"/>
          </a:xfrm>
          <a:prstGeom prst="snip1Rect">
            <a:avLst/>
          </a:prstGeom>
          <a:solidFill>
            <a:srgbClr val="8DC63F"/>
          </a:solidFill>
          <a:ln w="9525" cap="flat" cmpd="sng" algn="ctr">
            <a:solidFill>
              <a:schemeClr val="accent3"/>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Misc.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endParaRPr>
          </a:p>
          <a:p>
            <a:pPr marL="285750" marR="0" lvl="0" indent="-193675"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Hire IT professionals</a:t>
            </a:r>
          </a:p>
          <a:p>
            <a:pPr marL="285750" marR="0" lvl="0" indent="-285750" algn="l" defTabSz="914400" rtl="0" eaLnBrk="1" fontAlgn="base" latinLnBrk="0" hangingPunct="1">
              <a:lnSpc>
                <a:spcPct val="150000"/>
              </a:lnSpc>
              <a:spcBef>
                <a:spcPct val="0"/>
              </a:spcBef>
              <a:spcAft>
                <a:spcPct val="0"/>
              </a:spcAft>
              <a:buClrTx/>
              <a:buSzTx/>
              <a:buFontTx/>
              <a:buChar char="-"/>
              <a:tabLst/>
              <a:defRPr/>
            </a:pPr>
            <a:endPar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endParaRPr>
          </a:p>
        </p:txBody>
      </p:sp>
    </p:spTree>
    <p:extLst>
      <p:ext uri="{BB962C8B-B14F-4D97-AF65-F5344CB8AC3E}">
        <p14:creationId xmlns:p14="http://schemas.microsoft.com/office/powerpoint/2010/main" val="43564141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8D6BFB-7C8A-48F6-A1CC-874C20C3F775}"/>
              </a:ext>
            </a:extLst>
          </p:cNvPr>
          <p:cNvSpPr txBox="1"/>
          <p:nvPr/>
        </p:nvSpPr>
        <p:spPr>
          <a:xfrm>
            <a:off x="503238" y="268288"/>
            <a:ext cx="8208962" cy="46166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The manufacturer’s responsibilities</a:t>
            </a:r>
          </a:p>
        </p:txBody>
      </p:sp>
      <p:sp>
        <p:nvSpPr>
          <p:cNvPr id="4" name="Rectangle: Single Corner Snipped 3">
            <a:extLst>
              <a:ext uri="{FF2B5EF4-FFF2-40B4-BE49-F238E27FC236}">
                <a16:creationId xmlns:a16="http://schemas.microsoft.com/office/drawing/2014/main" id="{564516C6-2CF4-4A65-9DDE-50605DB94162}"/>
              </a:ext>
            </a:extLst>
          </p:cNvPr>
          <p:cNvSpPr/>
          <p:nvPr/>
        </p:nvSpPr>
        <p:spPr bwMode="auto">
          <a:xfrm>
            <a:off x="503238" y="1105593"/>
            <a:ext cx="2389591" cy="3240000"/>
          </a:xfrm>
          <a:prstGeom prst="snip1Rect">
            <a:avLst/>
          </a:prstGeom>
          <a:solidFill>
            <a:srgbClr val="72CDF4"/>
          </a:solidFill>
          <a:ln w="9525" cap="flat" cmpd="sng" algn="ctr">
            <a:solidFill>
              <a:schemeClr val="accent3"/>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Process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endParaRPr>
          </a:p>
          <a:p>
            <a:pPr marL="342900" marR="0" lvl="0" indent="-160338"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Cyber Audit</a:t>
            </a:r>
          </a:p>
          <a:p>
            <a:pPr marL="342900" marR="0" lvl="0" indent="-160338"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ISO 27001</a:t>
            </a:r>
          </a:p>
          <a:p>
            <a:pPr marL="342900" marR="0" lvl="0" indent="-160338"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Supply Chain </a:t>
            </a:r>
            <a:r>
              <a:rPr kumimoji="0" lang="en-US" sz="1600" b="0" i="0" u="none" strike="noStrike" kern="1200" cap="none" spc="0" normalizeH="0" baseline="0" noProof="0" dirty="0" err="1">
                <a:ln>
                  <a:noFill/>
                </a:ln>
                <a:solidFill>
                  <a:srgbClr val="000000"/>
                </a:solidFill>
                <a:effectLst/>
                <a:uLnTx/>
                <a:uFillTx/>
                <a:latin typeface="Lubalin Graph ECG" panose="02060502020205020404" pitchFamily="18" charset="0"/>
                <a:ea typeface="ＭＳ Ｐゴシック" pitchFamily="34" charset="-128"/>
                <a:cs typeface="+mn-cs"/>
              </a:rPr>
              <a:t>Mgmt</a:t>
            </a:r>
            <a:endPar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endParaRPr>
          </a:p>
          <a:p>
            <a:pPr marL="342900" marR="0" lvl="0" indent="-160338"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Documentation</a:t>
            </a:r>
            <a:endPar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endParaRPr>
          </a:p>
        </p:txBody>
      </p:sp>
      <p:sp>
        <p:nvSpPr>
          <p:cNvPr id="5" name="Rectangle: Single Corner Snipped 4">
            <a:extLst>
              <a:ext uri="{FF2B5EF4-FFF2-40B4-BE49-F238E27FC236}">
                <a16:creationId xmlns:a16="http://schemas.microsoft.com/office/drawing/2014/main" id="{E5339F62-7BC2-4793-A193-9398465C6143}"/>
              </a:ext>
            </a:extLst>
          </p:cNvPr>
          <p:cNvSpPr/>
          <p:nvPr/>
        </p:nvSpPr>
        <p:spPr bwMode="auto">
          <a:xfrm>
            <a:off x="3412924" y="1105593"/>
            <a:ext cx="2389591" cy="3240000"/>
          </a:xfrm>
          <a:prstGeom prst="snip1Rect">
            <a:avLst/>
          </a:prstGeom>
          <a:solidFill>
            <a:srgbClr val="FF0033"/>
          </a:solidFill>
          <a:ln w="9525" cap="flat" cmpd="sng" algn="ctr">
            <a:solidFill>
              <a:schemeClr val="accent3"/>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Features</a:t>
            </a:r>
          </a:p>
          <a:p>
            <a:pPr marL="342900" marR="0" lvl="0" indent="-342900" algn="l" defTabSz="914400" rtl="0" eaLnBrk="1" fontAlgn="base" latinLnBrk="0" hangingPunct="1">
              <a:lnSpc>
                <a:spcPct val="150000"/>
              </a:lnSpc>
              <a:spcBef>
                <a:spcPct val="0"/>
              </a:spcBef>
              <a:spcAft>
                <a:spcPct val="0"/>
              </a:spcAft>
              <a:buClrTx/>
              <a:buSzTx/>
              <a:buFontTx/>
              <a:buChar char="-"/>
              <a:tabLst/>
              <a:defRPr/>
            </a:pPr>
            <a:endPar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endParaRPr>
          </a:p>
          <a:p>
            <a:pPr marL="342900" marR="0" lvl="0" indent="-160338"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IEEE 802.1x</a:t>
            </a:r>
          </a:p>
          <a:p>
            <a:pPr marL="342900" marR="0" lvl="0" indent="-160338"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SSL/TLS</a:t>
            </a:r>
          </a:p>
          <a:p>
            <a:pPr marL="342900" marR="0" lvl="0" indent="-160338"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Encryption</a:t>
            </a:r>
          </a:p>
          <a:p>
            <a:pPr marL="342900" marR="0" lvl="0" indent="-160338"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etc.</a:t>
            </a:r>
            <a:endPar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endParaRPr>
          </a:p>
        </p:txBody>
      </p:sp>
      <p:sp>
        <p:nvSpPr>
          <p:cNvPr id="6" name="Rectangle: Single Corner Snipped 5">
            <a:extLst>
              <a:ext uri="{FF2B5EF4-FFF2-40B4-BE49-F238E27FC236}">
                <a16:creationId xmlns:a16="http://schemas.microsoft.com/office/drawing/2014/main" id="{3B9DEE92-2B3E-4B68-B823-3CCBD463CC8F}"/>
              </a:ext>
            </a:extLst>
          </p:cNvPr>
          <p:cNvSpPr/>
          <p:nvPr/>
        </p:nvSpPr>
        <p:spPr bwMode="auto">
          <a:xfrm>
            <a:off x="6322609" y="1105593"/>
            <a:ext cx="2389591" cy="3240000"/>
          </a:xfrm>
          <a:prstGeom prst="snip1Rect">
            <a:avLst/>
          </a:prstGeom>
          <a:solidFill>
            <a:srgbClr val="FFCC33"/>
          </a:solidFill>
          <a:ln w="9525" cap="flat" cmpd="sng" algn="ctr">
            <a:solidFill>
              <a:schemeClr val="accent3"/>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Tools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endParaRPr>
          </a:p>
          <a:p>
            <a:pPr marL="285750" marR="0" lvl="0" indent="-193675"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Device </a:t>
            </a:r>
            <a:r>
              <a:rPr kumimoji="0" lang="en-US" sz="1600" b="0" i="0" u="none" strike="noStrike" kern="1200" cap="none" spc="0" normalizeH="0" baseline="0" noProof="0" dirty="0" err="1">
                <a:ln>
                  <a:noFill/>
                </a:ln>
                <a:solidFill>
                  <a:srgbClr val="000000"/>
                </a:solidFill>
                <a:effectLst/>
                <a:uLnTx/>
                <a:uFillTx/>
                <a:latin typeface="Lubalin Graph ECG" panose="02060502020205020404" pitchFamily="18" charset="0"/>
                <a:ea typeface="ＭＳ Ｐゴシック" pitchFamily="34" charset="-128"/>
                <a:cs typeface="+mn-cs"/>
              </a:rPr>
              <a:t>Mgmt</a:t>
            </a:r>
            <a:endPar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endParaRPr>
          </a:p>
          <a:p>
            <a:pPr marL="285750" marR="0" lvl="0" indent="-193675"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Health Monitoring</a:t>
            </a:r>
          </a:p>
          <a:p>
            <a:pPr marL="285750" marR="0" lvl="0" indent="-193675" algn="l" defTabSz="914400" rtl="0" eaLnBrk="1" fontAlgn="base" latinLnBrk="0" hangingPunct="1">
              <a:lnSpc>
                <a:spcPct val="150000"/>
              </a:lnSpc>
              <a:spcBef>
                <a:spcPct val="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rPr>
              <a:t>Hardening Guide</a:t>
            </a:r>
          </a:p>
          <a:p>
            <a:pPr marL="285750" marR="0" lvl="0" indent="-285750" algn="l" defTabSz="914400" rtl="0" eaLnBrk="1" fontAlgn="base" latinLnBrk="0" hangingPunct="1">
              <a:lnSpc>
                <a:spcPct val="150000"/>
              </a:lnSpc>
              <a:spcBef>
                <a:spcPct val="0"/>
              </a:spcBef>
              <a:spcAft>
                <a:spcPct val="0"/>
              </a:spcAft>
              <a:buClrTx/>
              <a:buSzTx/>
              <a:buFontTx/>
              <a:buChar char="-"/>
              <a:tabLst/>
              <a:defRPr/>
            </a:pPr>
            <a:endParaRPr kumimoji="0" lang="en-US" sz="1600" b="0" i="0" u="none" strike="noStrike" kern="1200" cap="none" spc="0" normalizeH="0" baseline="0" noProof="0" dirty="0">
              <a:ln>
                <a:noFill/>
              </a:ln>
              <a:solidFill>
                <a:srgbClr val="000000"/>
              </a:solidFill>
              <a:effectLst/>
              <a:uLnTx/>
              <a:uFillTx/>
              <a:latin typeface="Lubalin Graph ECG" panose="02060502020205020404" pitchFamily="18" charset="0"/>
              <a:ea typeface="ＭＳ Ｐゴシック" pitchFamily="34" charset="-128"/>
              <a:cs typeface="+mn-cs"/>
            </a:endParaRPr>
          </a:p>
        </p:txBody>
      </p:sp>
    </p:spTree>
    <p:extLst>
      <p:ext uri="{BB962C8B-B14F-4D97-AF65-F5344CB8AC3E}">
        <p14:creationId xmlns:p14="http://schemas.microsoft.com/office/powerpoint/2010/main" val="267245134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ppt_template_axis_corporate_NEW-CE_DONOTUSEYET">
  <a:themeElements>
    <a:clrScheme name="Axis Corporate 2013">
      <a:dk1>
        <a:srgbClr val="000000"/>
      </a:dk1>
      <a:lt1>
        <a:srgbClr val="FFFFFF"/>
      </a:lt1>
      <a:dk2>
        <a:srgbClr val="9A8B7D"/>
      </a:dk2>
      <a:lt2>
        <a:srgbClr val="D8CFC6"/>
      </a:lt2>
      <a:accent1>
        <a:srgbClr val="FFCC33"/>
      </a:accent1>
      <a:accent2>
        <a:srgbClr val="ED1A3B"/>
      </a:accent2>
      <a:accent3>
        <a:srgbClr val="009DDC"/>
      </a:accent3>
      <a:accent4>
        <a:srgbClr val="72CDF4"/>
      </a:accent4>
      <a:accent5>
        <a:srgbClr val="8DC63F"/>
      </a:accent5>
      <a:accent6>
        <a:srgbClr val="D6E03D"/>
      </a:accent6>
      <a:hlink>
        <a:srgbClr val="B5121B"/>
      </a:hlink>
      <a:folHlink>
        <a:srgbClr val="ED1A3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objectDefaults>
  <a:extraClrSchemeLst>
    <a:extraClrScheme>
      <a:clrScheme name="1_Axis mall 071218 blue 1">
        <a:dk1>
          <a:srgbClr val="000000"/>
        </a:dk1>
        <a:lt1>
          <a:srgbClr val="FFFFFF"/>
        </a:lt1>
        <a:dk2>
          <a:srgbClr val="81725E"/>
        </a:dk2>
        <a:lt2>
          <a:srgbClr val="4D4D4D"/>
        </a:lt2>
        <a:accent1>
          <a:srgbClr val="C7C0B8"/>
        </a:accent1>
        <a:accent2>
          <a:srgbClr val="004368"/>
        </a:accent2>
        <a:accent3>
          <a:srgbClr val="FFFFFF"/>
        </a:accent3>
        <a:accent4>
          <a:srgbClr val="000000"/>
        </a:accent4>
        <a:accent5>
          <a:srgbClr val="E0DCD8"/>
        </a:accent5>
        <a:accent6>
          <a:srgbClr val="003C5E"/>
        </a:accent6>
        <a:hlink>
          <a:srgbClr val="669FBE"/>
        </a:hlink>
        <a:folHlink>
          <a:srgbClr val="99BED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_template_kickoff2014">
  <a:themeElements>
    <a:clrScheme name="Axis Corporate 2013">
      <a:dk1>
        <a:srgbClr val="000000"/>
      </a:dk1>
      <a:lt1>
        <a:srgbClr val="FFFFFF"/>
      </a:lt1>
      <a:dk2>
        <a:srgbClr val="D6E03D"/>
      </a:dk2>
      <a:lt2>
        <a:srgbClr val="72CDF4"/>
      </a:lt2>
      <a:accent1>
        <a:srgbClr val="FFCC33"/>
      </a:accent1>
      <a:accent2>
        <a:srgbClr val="9A8B7D"/>
      </a:accent2>
      <a:accent3>
        <a:srgbClr val="D8CFC6"/>
      </a:accent3>
      <a:accent4>
        <a:srgbClr val="ED1A3B"/>
      </a:accent4>
      <a:accent5>
        <a:srgbClr val="8DC63F"/>
      </a:accent5>
      <a:accent6>
        <a:srgbClr val="009DDC"/>
      </a:accent6>
      <a:hlink>
        <a:srgbClr val="B5121B"/>
      </a:hlink>
      <a:folHlink>
        <a:srgbClr val="ED1A3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3"/>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objectDefaults>
  <a:extraClrSchemeLst>
    <a:extraClrScheme>
      <a:clrScheme name="1_Axis mall 071218 blue 1">
        <a:dk1>
          <a:srgbClr val="000000"/>
        </a:dk1>
        <a:lt1>
          <a:srgbClr val="FFFFFF"/>
        </a:lt1>
        <a:dk2>
          <a:srgbClr val="81725E"/>
        </a:dk2>
        <a:lt2>
          <a:srgbClr val="4D4D4D"/>
        </a:lt2>
        <a:accent1>
          <a:srgbClr val="C7C0B8"/>
        </a:accent1>
        <a:accent2>
          <a:srgbClr val="004368"/>
        </a:accent2>
        <a:accent3>
          <a:srgbClr val="FFFFFF"/>
        </a:accent3>
        <a:accent4>
          <a:srgbClr val="000000"/>
        </a:accent4>
        <a:accent5>
          <a:srgbClr val="E0DCD8"/>
        </a:accent5>
        <a:accent6>
          <a:srgbClr val="003C5E"/>
        </a:accent6>
        <a:hlink>
          <a:srgbClr val="669FBE"/>
        </a:hlink>
        <a:folHlink>
          <a:srgbClr val="99BED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pt_template_axis_corporate_1401">
  <a:themeElements>
    <a:clrScheme name="Axis Corporate 2013">
      <a:dk1>
        <a:srgbClr val="000000"/>
      </a:dk1>
      <a:lt1>
        <a:srgbClr val="FFFFFF"/>
      </a:lt1>
      <a:dk2>
        <a:srgbClr val="D6E03D"/>
      </a:dk2>
      <a:lt2>
        <a:srgbClr val="72CDF4"/>
      </a:lt2>
      <a:accent1>
        <a:srgbClr val="FFCC33"/>
      </a:accent1>
      <a:accent2>
        <a:srgbClr val="9A8B7D"/>
      </a:accent2>
      <a:accent3>
        <a:srgbClr val="D8CFC6"/>
      </a:accent3>
      <a:accent4>
        <a:srgbClr val="ED1A3B"/>
      </a:accent4>
      <a:accent5>
        <a:srgbClr val="8DC63F"/>
      </a:accent5>
      <a:accent6>
        <a:srgbClr val="009DDC"/>
      </a:accent6>
      <a:hlink>
        <a:srgbClr val="B5121B"/>
      </a:hlink>
      <a:folHlink>
        <a:srgbClr val="ED1A3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3"/>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objectDefaults>
  <a:extraClrSchemeLst>
    <a:extraClrScheme>
      <a:clrScheme name="1_Axis mall 071218 blue 1">
        <a:dk1>
          <a:srgbClr val="000000"/>
        </a:dk1>
        <a:lt1>
          <a:srgbClr val="FFFFFF"/>
        </a:lt1>
        <a:dk2>
          <a:srgbClr val="81725E"/>
        </a:dk2>
        <a:lt2>
          <a:srgbClr val="4D4D4D"/>
        </a:lt2>
        <a:accent1>
          <a:srgbClr val="C7C0B8"/>
        </a:accent1>
        <a:accent2>
          <a:srgbClr val="004368"/>
        </a:accent2>
        <a:accent3>
          <a:srgbClr val="FFFFFF"/>
        </a:accent3>
        <a:accent4>
          <a:srgbClr val="000000"/>
        </a:accent4>
        <a:accent5>
          <a:srgbClr val="E0DCD8"/>
        </a:accent5>
        <a:accent6>
          <a:srgbClr val="003C5E"/>
        </a:accent6>
        <a:hlink>
          <a:srgbClr val="669FBE"/>
        </a:hlink>
        <a:folHlink>
          <a:srgbClr val="99BED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ContentActive xmlns="9c248f1c-dad9-462f-be64-5cbf668862f2">Active</ContentActive>
    <DocumentType_0 xmlns="9c248f1c-dad9-462f-be64-5cbf668862f2">
      <Terms xmlns="http://schemas.microsoft.com/office/infopath/2007/PartnerControls"/>
    </DocumentType_0>
    <TaxCatchAll xmlns="8561609f-cd68-4f13-8559-647b1cbc0830">
      <Value>2</Value>
      <Value>106</Value>
    </TaxCatchAll>
    <NormativeStatus_0 xmlns="9c248f1c-dad9-462f-be64-5cbf668862f2">
      <Terms xmlns="http://schemas.microsoft.com/office/infopath/2007/PartnerControls"/>
    </NormativeStatus_0>
    <GeographicalScope_0 xmlns="9c248f1c-dad9-462f-be64-5cbf668862f2">
      <Terms xmlns="http://schemas.microsoft.com/office/infopath/2007/PartnerControls">
        <TermInfo xmlns="http://schemas.microsoft.com/office/infopath/2007/PartnerControls">
          <TermName xmlns="http://schemas.microsoft.com/office/infopath/2007/PartnerControls">A</TermName>
          <TermId xmlns="http://schemas.microsoft.com/office/infopath/2007/PartnerControls">d4cb2ef3-7a9c-4fee-ab16-46bed1cc7c64</TermId>
        </TermInfo>
      </Terms>
    </GeographicalScope_0>
    <AxisDescription xmlns="9c248f1c-dad9-462f-be64-5cbf668862f2" xsi:nil="true"/>
    <OganizationalScope_0 xmlns="9c248f1c-dad9-462f-be64-5cbf668862f2">
      <Terms xmlns="http://schemas.microsoft.com/office/infopath/2007/PartnerControls">
        <TermInfo xmlns="http://schemas.microsoft.com/office/infopath/2007/PartnerControls">
          <TermName xmlns="http://schemas.microsoft.com/office/infopath/2007/PartnerControls">A</TermName>
          <TermId xmlns="http://schemas.microsoft.com/office/infopath/2007/PartnerControls">3c085007-e394-465f-8e5f-1fa8a5f7e2cd</TermId>
        </TermInfo>
      </Terms>
    </OganizationalScope_0>
    <Topics_0 xmlns="9c248f1c-dad9-462f-be64-5cbf668862f2">
      <Terms xmlns="http://schemas.microsoft.com/office/infopath/2007/PartnerControls"/>
    </Topics_0>
  </documentManagement>
</p:properties>
</file>

<file path=customXml/item3.xml><?xml version="1.0" encoding="utf-8"?>
<ct:contentTypeSchema xmlns:ct="http://schemas.microsoft.com/office/2006/metadata/contentType" xmlns:ma="http://schemas.microsoft.com/office/2006/metadata/properties/metaAttributes" ct:_="" ma:_="" ma:contentTypeName="Axis Web Document" ma:contentTypeID="0x010100D5731A48F63645C7B765A40FAC8278D800FCD0B6F39C454A60BE924F639AA73E670011FC0A7A71D1EB468CB3130AF1EA0F1F" ma:contentTypeVersion="255" ma:contentTypeDescription="Create a new document." ma:contentTypeScope="" ma:versionID="7010fddabcc0476ac425672aa85b9ec9">
  <xsd:schema xmlns:xsd="http://www.w3.org/2001/XMLSchema" xmlns:xs="http://www.w3.org/2001/XMLSchema" xmlns:p="http://schemas.microsoft.com/office/2006/metadata/properties" xmlns:ns1="http://schemas.microsoft.com/sharepoint/v3" xmlns:ns2="9c248f1c-dad9-462f-be64-5cbf668862f2" xmlns:ns3="8561609f-cd68-4f13-8559-647b1cbc0830" targetNamespace="http://schemas.microsoft.com/office/2006/metadata/properties" ma:root="true" ma:fieldsID="e8ea3b6df47ad1605af25017655a53f9" ns1:_="" ns2:_="" ns3:_="">
    <xsd:import namespace="http://schemas.microsoft.com/sharepoint/v3"/>
    <xsd:import namespace="9c248f1c-dad9-462f-be64-5cbf668862f2"/>
    <xsd:import namespace="8561609f-cd68-4f13-8559-647b1cbc0830"/>
    <xsd:element name="properties">
      <xsd:complexType>
        <xsd:sequence>
          <xsd:element name="documentManagement">
            <xsd:complexType>
              <xsd:all>
                <xsd:element ref="ns2:AxisDescription" minOccurs="0"/>
                <xsd:element ref="ns2:ContentActive" minOccurs="0"/>
                <xsd:element ref="ns2:NormativeStatus_0" minOccurs="0"/>
                <xsd:element ref="ns1:Language"/>
                <xsd:element ref="ns2:GeographicalScope_0" minOccurs="0"/>
                <xsd:element ref="ns2:OganizationalScope_0" minOccurs="0"/>
                <xsd:element ref="ns2:Topics_0" minOccurs="0"/>
                <xsd:element ref="ns2:DocumentType_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2" ma:displayName="Language" ma:default="English"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9c248f1c-dad9-462f-be64-5cbf668862f2" elementFormDefault="qualified">
    <xsd:import namespace="http://schemas.microsoft.com/office/2006/documentManagement/types"/>
    <xsd:import namespace="http://schemas.microsoft.com/office/infopath/2007/PartnerControls"/>
    <xsd:element name="AxisDescription" ma:index="8" nillable="true" ma:displayName="Description" ma:internalName="AxisDescription">
      <xsd:simpleType>
        <xsd:restriction base="dms:Note">
          <xsd:maxLength value="255"/>
        </xsd:restriction>
      </xsd:simpleType>
    </xsd:element>
    <xsd:element name="ContentActive" ma:index="9" nillable="true" ma:displayName="Active" ma:default="Active" ma:format="RadioButtons" ma:internalName="ContentActive">
      <xsd:simpleType>
        <xsd:restriction base="dms:Unknown">
          <xsd:enumeration value="Active"/>
          <xsd:enumeration value="Inactive"/>
        </xsd:restriction>
      </xsd:simpleType>
    </xsd:element>
    <xsd:element name="NormativeStatus_0" ma:index="10" nillable="true" ma:taxonomy="true" ma:internalName="NormativeStatus_0" ma:taxonomyFieldName="NormativeStatus" ma:displayName="Normative Status" ma:readOnly="false" ma:default="" ma:fieldId="{36031f02-3f13-4040-9a60-8c2551435bc1}" ma:sspId="edcf21de-f9f1-472b-a6a0-4fcc5bed530f" ma:termSetId="e783cad8-2314-4b28-82d1-ff855e274e54" ma:anchorId="00000000-0000-0000-0000-000000000000" ma:open="false" ma:isKeyword="false">
      <xsd:complexType>
        <xsd:sequence>
          <xsd:element ref="pc:Terms" minOccurs="0" maxOccurs="1"/>
        </xsd:sequence>
      </xsd:complexType>
    </xsd:element>
    <xsd:element name="GeographicalScope_0" ma:index="13" nillable="true" ma:taxonomy="true" ma:internalName="GeographicalScope_0" ma:taxonomyFieldName="GeographicalScope" ma:displayName="Geographical Scope" ma:readOnly="false" ma:default="1;#A|d4cb2ef3-7a9c-4fee-ab16-46bed1cc7c64" ma:fieldId="{0725bd7e-1b81-4e4d-9a59-915a2171e863}" ma:sspId="edcf21de-f9f1-472b-a6a0-4fcc5bed530f" ma:termSetId="54d3951c-14de-4e46-93e4-7ffc90010c48" ma:anchorId="00000000-0000-0000-0000-000000000000" ma:open="false" ma:isKeyword="false">
      <xsd:complexType>
        <xsd:sequence>
          <xsd:element ref="pc:Terms" minOccurs="0" maxOccurs="1"/>
        </xsd:sequence>
      </xsd:complexType>
    </xsd:element>
    <xsd:element name="OganizationalScope_0" ma:index="15" nillable="true" ma:taxonomy="true" ma:internalName="OganizationalScope_0" ma:taxonomyFieldName="OrganizationalScope" ma:displayName="Organizational Scope" ma:readOnly="false" ma:default="1;#A|3c085007-e394-465f-8e5f-1fa8a5f7e2cd" ma:fieldId="{114468c3-226d-47b9-98ba-aae34fe273c5}" ma:sspId="edcf21de-f9f1-472b-a6a0-4fcc5bed530f" ma:termSetId="5bf6a1c2-6d3b-4754-90e2-9aeaaee11b4d" ma:anchorId="00000000-0000-0000-0000-000000000000" ma:open="false" ma:isKeyword="false">
      <xsd:complexType>
        <xsd:sequence>
          <xsd:element ref="pc:Terms" minOccurs="0" maxOccurs="1"/>
        </xsd:sequence>
      </xsd:complexType>
    </xsd:element>
    <xsd:element name="Topics_0" ma:index="17" nillable="true" ma:taxonomy="true" ma:internalName="Topics_0" ma:taxonomyFieldName="Topics" ma:displayName="Topics" ma:readOnly="false" ma:default="" ma:fieldId="{e7c843eb-e9c2-4d8a-8916-36d63af7addd}" ma:taxonomyMulti="true" ma:sspId="edcf21de-f9f1-472b-a6a0-4fcc5bed530f" ma:termSetId="bfc988a1-cf49-423c-9d80-2cefb2fcb032" ma:anchorId="00000000-0000-0000-0000-000000000000" ma:open="false" ma:isKeyword="false">
      <xsd:complexType>
        <xsd:sequence>
          <xsd:element ref="pc:Terms" minOccurs="0" maxOccurs="1"/>
        </xsd:sequence>
      </xsd:complexType>
    </xsd:element>
    <xsd:element name="DocumentType_0" ma:index="19" nillable="true" ma:taxonomy="true" ma:internalName="DocumentTypec_0" ma:taxonomyFieldName="DocumentType" ma:displayName="Document Type" ma:readOnly="false" ma:default="" ma:fieldId="{f9d97dc7-c7d4-4124-940e-7e6cfdb6547e}" ma:sspId="edcf21de-f9f1-472b-a6a0-4fcc5bed530f" ma:termSetId="e27ab72d-57f1-4724-b0e4-1fe13ddf0c0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61609f-cd68-4f13-8559-647b1cbc0830" elementFormDefault="qualified">
    <xsd:import namespace="http://schemas.microsoft.com/office/2006/documentManagement/types"/>
    <xsd:import namespace="http://schemas.microsoft.com/office/infopath/2007/PartnerControls"/>
    <xsd:element name="TaxCatchAll" ma:index="21" nillable="true" ma:displayName="Taxonomy Catch All Column" ma:description="" ma:hidden="true" ma:list="{78965fdb-6cf3-4161-8a42-ed081626c544}" ma:internalName="TaxCatchAll" ma:showField="CatchAllData" ma:web="8561609f-cd68-4f13-8559-647b1cbc08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edcf21de-f9f1-472b-a6a0-4fcc5bed530f" ContentTypeId="0x010100D5731A48F63645C7B765A40FAC8278D8" PreviousValue="false"/>
</file>

<file path=customXml/itemProps1.xml><?xml version="1.0" encoding="utf-8"?>
<ds:datastoreItem xmlns:ds="http://schemas.openxmlformats.org/officeDocument/2006/customXml" ds:itemID="{40350F12-C436-4D8A-AC38-742CE61DBC0C}">
  <ds:schemaRefs>
    <ds:schemaRef ds:uri="http://schemas.microsoft.com/sharepoint/v3/contenttype/forms"/>
  </ds:schemaRefs>
</ds:datastoreItem>
</file>

<file path=customXml/itemProps2.xml><?xml version="1.0" encoding="utf-8"?>
<ds:datastoreItem xmlns:ds="http://schemas.openxmlformats.org/officeDocument/2006/customXml" ds:itemID="{1408A7A4-3745-41B1-B08E-08B496365B0D}">
  <ds:schemaRefs>
    <ds:schemaRef ds:uri="http://schemas.microsoft.com/office/2006/metadata/properties"/>
    <ds:schemaRef ds:uri="http://schemas.microsoft.com/sharepoint/v3"/>
    <ds:schemaRef ds:uri="http://purl.org/dc/terms/"/>
    <ds:schemaRef ds:uri="8561609f-cd68-4f13-8559-647b1cbc08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9c248f1c-dad9-462f-be64-5cbf668862f2"/>
    <ds:schemaRef ds:uri="http://www.w3.org/XML/1998/namespace"/>
    <ds:schemaRef ds:uri="http://purl.org/dc/dcmitype/"/>
  </ds:schemaRefs>
</ds:datastoreItem>
</file>

<file path=customXml/itemProps3.xml><?xml version="1.0" encoding="utf-8"?>
<ds:datastoreItem xmlns:ds="http://schemas.openxmlformats.org/officeDocument/2006/customXml" ds:itemID="{316EC8C2-279E-4771-85AA-9E0784281A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248f1c-dad9-462f-be64-5cbf668862f2"/>
    <ds:schemaRef ds:uri="8561609f-cd68-4f13-8559-647b1cbc08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0F86C1B-736A-4A54-A4A7-8CB840FBDA94}">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ppt_template_axis_corporate_NEW-CE_DONOTUSEYET</Template>
  <TotalTime>0</TotalTime>
  <Words>1683</Words>
  <Application>Microsoft Office PowerPoint</Application>
  <PresentationFormat>On-screen Show (16:9)</PresentationFormat>
  <Paragraphs>263</Paragraphs>
  <Slides>12</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ＭＳ Ｐゴシック</vt:lpstr>
      <vt:lpstr>Arial</vt:lpstr>
      <vt:lpstr>Calibri</vt:lpstr>
      <vt:lpstr>Lubalin Graph ECG</vt:lpstr>
      <vt:lpstr>ppt_template_axis_corporate_NEW-CE_DONOTUSEYET</vt:lpstr>
      <vt:lpstr>ppt_template_kickoff2014</vt:lpstr>
      <vt:lpstr>ppt_template_axis_corporate_1401</vt:lpstr>
      <vt:lpstr>Cybersecurity</vt:lpstr>
      <vt:lpstr>PowerPoint Presentation</vt:lpstr>
      <vt:lpstr>General recommendations</vt:lpstr>
      <vt:lpstr>Small  organizations</vt:lpstr>
      <vt:lpstr>Business organizations</vt:lpstr>
      <vt:lpstr>Common mistakes that increase risk</vt:lpstr>
      <vt:lpstr>PowerPoint Presentation</vt:lpstr>
      <vt:lpstr>PowerPoint Presentation</vt:lpstr>
      <vt:lpstr>PowerPoint Presentation</vt:lpstr>
      <vt:lpstr>Firmware Features (Cyber/Network)</vt:lpstr>
      <vt:lpstr>Education Tools</vt:lpstr>
      <vt:lpstr>AXIS Device Manager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2015-11-09T06:48:37Z</dcterms:created>
  <dcterms:modified xsi:type="dcterms:W3CDTF">2019-04-17T15:46:58Z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0x010100D5731A48F63645C7B765A40FAC8278D800FCD0B6F39C454A60BE924F639AA73E670011FC0A7A71D1EB468CB3130AF1EA0F1F</vt:lpwstr>
  </property>
  <property fmtid="{D5CDD505-2E9C-101B-9397-08002B2CF9AE}" pid="3" name="NormativeStatus">
    <vt:lpwstr/>
  </property>
  <property fmtid="{D5CDD505-2E9C-101B-9397-08002B2CF9AE}" pid="4" name="GeographicalScope">
    <vt:lpwstr>2;#A|d4cb2ef3-7a9c-4fee-ab16-46bed1cc7c64</vt:lpwstr>
  </property>
  <property fmtid="{D5CDD505-2E9C-101B-9397-08002B2CF9AE}" pid="5" name="Topics">
    <vt:lpwstr/>
  </property>
  <property fmtid="{D5CDD505-2E9C-101B-9397-08002B2CF9AE}" pid="6" name="OrganizationalScope">
    <vt:lpwstr>106;#A|3c085007-e394-465f-8e5f-1fa8a5f7e2cd</vt:lpwstr>
  </property>
  <property fmtid="{D5CDD505-2E9C-101B-9397-08002B2CF9AE}" pid="7" name="DocumentType">
    <vt:lpwstr/>
  </property>
</Properties>
</file>